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2" r:id="rId3"/>
    <p:sldId id="291" r:id="rId4"/>
    <p:sldId id="292" r:id="rId5"/>
    <p:sldId id="304" r:id="rId6"/>
    <p:sldId id="309" r:id="rId7"/>
    <p:sldId id="305" r:id="rId8"/>
    <p:sldId id="295" r:id="rId9"/>
    <p:sldId id="294" r:id="rId10"/>
    <p:sldId id="296" r:id="rId11"/>
    <p:sldId id="297" r:id="rId12"/>
    <p:sldId id="298" r:id="rId13"/>
    <p:sldId id="299" r:id="rId14"/>
    <p:sldId id="300" r:id="rId15"/>
    <p:sldId id="293" r:id="rId16"/>
    <p:sldId id="302" r:id="rId17"/>
    <p:sldId id="306" r:id="rId18"/>
    <p:sldId id="301" r:id="rId19"/>
    <p:sldId id="307" r:id="rId20"/>
    <p:sldId id="308" r:id="rId21"/>
    <p:sldId id="29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F7C0"/>
    <a:srgbClr val="F83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54"/>
    <p:restoredTop sz="85699"/>
  </p:normalViewPr>
  <p:slideViewPr>
    <p:cSldViewPr snapToGrid="0">
      <p:cViewPr>
        <p:scale>
          <a:sx n="135" d="100"/>
          <a:sy n="135" d="100"/>
        </p:scale>
        <p:origin x="1944" y="20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8347AB4-D157-3E3D-C753-6572C25E91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EFCAEE-B485-71E2-EC99-2BB5BDC6F9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BDBF6-AAA1-D64B-9D5E-D3493F2867C4}" type="datetimeFigureOut">
              <a:rPr kumimoji="1" lang="ko-KR" altLang="en-US" smtClean="0"/>
              <a:t>2022. 11. 9.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907496-A288-9558-AABE-72A38EFAE3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99DEB0-9D2E-766C-97D9-8F4CC94420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42B21-E256-1245-A21C-7247225809A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3704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32CBA-1D72-2F41-AC4B-1C61D77D14E0}" type="datetimeFigureOut">
              <a:rPr kumimoji="1" lang="ko-KR" altLang="en-US" smtClean="0"/>
              <a:t>2022. 11. 9.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1CD85-70A1-0B4B-8E79-7743217DD5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8609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6623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k-reciprocal nearest neighbors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gallery image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probe(==query)</a:t>
            </a:r>
            <a:r>
              <a:rPr kumimoji="1" lang="ko-KR" altLang="en-US" dirty="0"/>
              <a:t>와 유사하다면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실제로 일치할 가능성이 높다고 가정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최종적으로 </a:t>
            </a:r>
            <a:r>
              <a:rPr kumimoji="1" lang="en-US" altLang="ko-KR" dirty="0"/>
              <a:t>distance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original distance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jaccard</a:t>
            </a:r>
            <a:r>
              <a:rPr kumimoji="1" lang="en-US" altLang="ko-KR" dirty="0"/>
              <a:t> distance</a:t>
            </a:r>
            <a:r>
              <a:rPr kumimoji="1" lang="ko-KR" altLang="en-US" dirty="0"/>
              <a:t>의 조합으로 계산됨</a:t>
            </a:r>
            <a:endParaRPr kumimoji="1" lang="en-US" altLang="ko-KR" dirty="0"/>
          </a:p>
          <a:p>
            <a:r>
              <a:rPr kumimoji="1" lang="en-US" altLang="ko-KR" dirty="0"/>
              <a:t>reranking</a:t>
            </a:r>
            <a:r>
              <a:rPr kumimoji="1" lang="ko-KR" altLang="en-US" dirty="0"/>
              <a:t>에 사람이 개입되지 않고 </a:t>
            </a:r>
            <a:r>
              <a:rPr kumimoji="1" lang="en-US" altLang="ko-KR" dirty="0"/>
              <a:t>label </a:t>
            </a:r>
            <a:r>
              <a:rPr kumimoji="1" lang="ko-KR" altLang="en-US" dirty="0"/>
              <a:t>데이터가 </a:t>
            </a:r>
            <a:r>
              <a:rPr kumimoji="1" lang="ko-KR" altLang="en-US" dirty="0" err="1"/>
              <a:t>필요없음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1997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k-reciprocal nearest neighbors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gallery image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probe(==query)</a:t>
            </a:r>
            <a:r>
              <a:rPr kumimoji="1" lang="ko-KR" altLang="en-US" dirty="0"/>
              <a:t>와 유사하다면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실제로 일치할 가능성이 높다고 가정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최종적으로 </a:t>
            </a:r>
            <a:r>
              <a:rPr kumimoji="1" lang="en-US" altLang="ko-KR" dirty="0"/>
              <a:t>distance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original distance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jaccard</a:t>
            </a:r>
            <a:r>
              <a:rPr kumimoji="1" lang="en-US" altLang="ko-KR" dirty="0"/>
              <a:t> distance</a:t>
            </a:r>
            <a:r>
              <a:rPr kumimoji="1" lang="ko-KR" altLang="en-US" dirty="0"/>
              <a:t>의 조합으로 계산됨</a:t>
            </a:r>
            <a:endParaRPr kumimoji="1" lang="en-US" altLang="ko-KR" dirty="0"/>
          </a:p>
          <a:p>
            <a:r>
              <a:rPr kumimoji="1" lang="en-US" altLang="ko-KR" dirty="0"/>
              <a:t>reranking</a:t>
            </a:r>
            <a:r>
              <a:rPr kumimoji="1" lang="ko-KR" altLang="en-US" dirty="0"/>
              <a:t>에 사람이 개입되지 않고 </a:t>
            </a:r>
            <a:r>
              <a:rPr kumimoji="1" lang="en-US" altLang="ko-KR" dirty="0"/>
              <a:t>label </a:t>
            </a:r>
            <a:r>
              <a:rPr kumimoji="1" lang="ko-KR" altLang="en-US" dirty="0"/>
              <a:t>데이터가 </a:t>
            </a:r>
            <a:r>
              <a:rPr kumimoji="1" lang="ko-KR" altLang="en-US" dirty="0" err="1"/>
              <a:t>필요없음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1060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k-reciprocal nearest neighbors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gallery image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probe(==query)</a:t>
            </a:r>
            <a:r>
              <a:rPr kumimoji="1" lang="ko-KR" altLang="en-US" dirty="0"/>
              <a:t>와 유사하다면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실제로 일치할 가능성이 높다고 가정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최종적으로 </a:t>
            </a:r>
            <a:r>
              <a:rPr kumimoji="1" lang="en-US" altLang="ko-KR" dirty="0"/>
              <a:t>distance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original distance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jaccard</a:t>
            </a:r>
            <a:r>
              <a:rPr kumimoji="1" lang="en-US" altLang="ko-KR" dirty="0"/>
              <a:t> distance</a:t>
            </a:r>
            <a:r>
              <a:rPr kumimoji="1" lang="ko-KR" altLang="en-US" dirty="0"/>
              <a:t>의 조합으로 계산됨</a:t>
            </a:r>
            <a:endParaRPr kumimoji="1" lang="en-US" altLang="ko-KR" dirty="0"/>
          </a:p>
          <a:p>
            <a:r>
              <a:rPr kumimoji="1" lang="en-US" altLang="ko-KR" dirty="0"/>
              <a:t>reranking</a:t>
            </a:r>
            <a:r>
              <a:rPr kumimoji="1" lang="ko-KR" altLang="en-US" dirty="0"/>
              <a:t>에 사람이 개입되지 않고 </a:t>
            </a:r>
            <a:r>
              <a:rPr kumimoji="1" lang="en-US" altLang="ko-KR" dirty="0"/>
              <a:t>label </a:t>
            </a:r>
            <a:r>
              <a:rPr kumimoji="1" lang="ko-KR" altLang="en-US" dirty="0"/>
              <a:t>데이터가 </a:t>
            </a:r>
            <a:r>
              <a:rPr kumimoji="1" lang="ko-KR" altLang="en-US" dirty="0" err="1"/>
              <a:t>필요없음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3966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k-reciprocal nearest neighbors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gallery image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probe(==query)</a:t>
            </a:r>
            <a:r>
              <a:rPr kumimoji="1" lang="ko-KR" altLang="en-US" dirty="0"/>
              <a:t>와 유사하다면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실제로 일치할 가능성이 높다고 가정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최종적으로 </a:t>
            </a:r>
            <a:r>
              <a:rPr kumimoji="1" lang="en-US" altLang="ko-KR" dirty="0"/>
              <a:t>distance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original distance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jaccard</a:t>
            </a:r>
            <a:r>
              <a:rPr kumimoji="1" lang="en-US" altLang="ko-KR" dirty="0"/>
              <a:t> distance</a:t>
            </a:r>
            <a:r>
              <a:rPr kumimoji="1" lang="ko-KR" altLang="en-US" dirty="0"/>
              <a:t>의 조합으로 계산됨</a:t>
            </a:r>
            <a:endParaRPr kumimoji="1" lang="en-US" altLang="ko-KR" dirty="0"/>
          </a:p>
          <a:p>
            <a:r>
              <a:rPr kumimoji="1" lang="en-US" altLang="ko-KR" dirty="0"/>
              <a:t>reranking</a:t>
            </a:r>
            <a:r>
              <a:rPr kumimoji="1" lang="ko-KR" altLang="en-US" dirty="0"/>
              <a:t>에 사람이 개입되지 않고 </a:t>
            </a:r>
            <a:r>
              <a:rPr kumimoji="1" lang="en-US" altLang="ko-KR" dirty="0"/>
              <a:t>label </a:t>
            </a:r>
            <a:r>
              <a:rPr kumimoji="1" lang="ko-KR" altLang="en-US" dirty="0"/>
              <a:t>데이터가 </a:t>
            </a:r>
            <a:r>
              <a:rPr kumimoji="1" lang="ko-KR" altLang="en-US" dirty="0" err="1"/>
              <a:t>필요없음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8591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2115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7246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6877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4386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433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052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371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6643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4083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4064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6450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query image</a:t>
            </a:r>
            <a:r>
              <a:rPr kumimoji="1" lang="ko-KR" altLang="en-US" dirty="0"/>
              <a:t>에 대해서 </a:t>
            </a:r>
            <a:r>
              <a:rPr kumimoji="1" lang="en-US" altLang="ko-KR" dirty="0" err="1"/>
              <a:t>topk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만큼 뽑은 후 </a:t>
            </a:r>
            <a:r>
              <a:rPr kumimoji="1" lang="en-US" altLang="ko-KR" dirty="0"/>
              <a:t>query</a:t>
            </a:r>
            <a:r>
              <a:rPr kumimoji="1" lang="ko-KR" altLang="en-US" dirty="0"/>
              <a:t>와 동일한 </a:t>
            </a:r>
            <a:r>
              <a:rPr kumimoji="1" lang="en-US" altLang="ko-KR" dirty="0"/>
              <a:t>tag(continent, country)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가진 </a:t>
            </a:r>
            <a:r>
              <a:rPr kumimoji="1" lang="en-US" altLang="ko-KR" dirty="0"/>
              <a:t>similarity score</a:t>
            </a:r>
            <a:r>
              <a:rPr kumimoji="1" lang="ko-KR" altLang="en-US" dirty="0"/>
              <a:t>의 평균을 내서 구한다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884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k-reciprocal nearest neighbors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gallery image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probe(==query)</a:t>
            </a:r>
            <a:r>
              <a:rPr kumimoji="1" lang="ko-KR" altLang="en-US" dirty="0"/>
              <a:t>와 유사하다면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실제로 일치할 가능성이 높다고 가정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최종적으로 </a:t>
            </a:r>
            <a:r>
              <a:rPr kumimoji="1" lang="en-US" altLang="ko-KR" dirty="0"/>
              <a:t>distance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original distance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jaccard</a:t>
            </a:r>
            <a:r>
              <a:rPr kumimoji="1" lang="en-US" altLang="ko-KR" dirty="0"/>
              <a:t> distance</a:t>
            </a:r>
            <a:r>
              <a:rPr kumimoji="1" lang="ko-KR" altLang="en-US" dirty="0"/>
              <a:t>의 조합으로 계산됨</a:t>
            </a:r>
            <a:endParaRPr kumimoji="1" lang="en-US" altLang="ko-KR" dirty="0"/>
          </a:p>
          <a:p>
            <a:r>
              <a:rPr kumimoji="1" lang="en-US" altLang="ko-KR" dirty="0"/>
              <a:t>reranking</a:t>
            </a:r>
            <a:r>
              <a:rPr kumimoji="1" lang="ko-KR" altLang="en-US" dirty="0"/>
              <a:t>에 사람이 개입되지 않고 </a:t>
            </a:r>
            <a:r>
              <a:rPr kumimoji="1" lang="en-US" altLang="ko-KR" dirty="0"/>
              <a:t>label </a:t>
            </a:r>
            <a:r>
              <a:rPr kumimoji="1" lang="ko-KR" altLang="en-US" dirty="0"/>
              <a:t>데이터가 </a:t>
            </a:r>
            <a:r>
              <a:rPr kumimoji="1" lang="ko-KR" altLang="en-US" dirty="0" err="1"/>
              <a:t>필요없음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1219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k-reciprocal nearest neighbors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gallery image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probe(==query)</a:t>
            </a:r>
            <a:r>
              <a:rPr kumimoji="1" lang="ko-KR" altLang="en-US" dirty="0"/>
              <a:t>와 유사하다면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실제로 일치할 가능성이 높다고 가정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최종적으로 </a:t>
            </a:r>
            <a:r>
              <a:rPr kumimoji="1" lang="en-US" altLang="ko-KR" dirty="0"/>
              <a:t>distance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original distance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jaccard</a:t>
            </a:r>
            <a:r>
              <a:rPr kumimoji="1" lang="en-US" altLang="ko-KR" dirty="0"/>
              <a:t> distance</a:t>
            </a:r>
            <a:r>
              <a:rPr kumimoji="1" lang="ko-KR" altLang="en-US" dirty="0"/>
              <a:t>의 조합으로 계산됨</a:t>
            </a:r>
            <a:endParaRPr kumimoji="1" lang="en-US" altLang="ko-KR" dirty="0"/>
          </a:p>
          <a:p>
            <a:r>
              <a:rPr kumimoji="1" lang="en-US" altLang="ko-KR" dirty="0"/>
              <a:t>reranking</a:t>
            </a:r>
            <a:r>
              <a:rPr kumimoji="1" lang="ko-KR" altLang="en-US" dirty="0"/>
              <a:t>에 사람이 개입되지 않고 </a:t>
            </a:r>
            <a:r>
              <a:rPr kumimoji="1" lang="en-US" altLang="ko-KR" dirty="0"/>
              <a:t>label </a:t>
            </a:r>
            <a:r>
              <a:rPr kumimoji="1" lang="ko-KR" altLang="en-US" dirty="0"/>
              <a:t>데이터가 </a:t>
            </a:r>
            <a:r>
              <a:rPr kumimoji="1" lang="ko-KR" altLang="en-US" dirty="0" err="1"/>
              <a:t>필요없음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448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k-reciprocal nearest neighbors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gallery image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probe(==query)</a:t>
            </a:r>
            <a:r>
              <a:rPr kumimoji="1" lang="ko-KR" altLang="en-US" dirty="0"/>
              <a:t>와 유사하다면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실제로 일치할 가능성이 높다고 가정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최종적으로 </a:t>
            </a:r>
            <a:r>
              <a:rPr kumimoji="1" lang="en-US" altLang="ko-KR" dirty="0"/>
              <a:t>distance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original distance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jaccard</a:t>
            </a:r>
            <a:r>
              <a:rPr kumimoji="1" lang="en-US" altLang="ko-KR" dirty="0"/>
              <a:t> distance</a:t>
            </a:r>
            <a:r>
              <a:rPr kumimoji="1" lang="ko-KR" altLang="en-US" dirty="0"/>
              <a:t>의 조합으로 계산됨</a:t>
            </a:r>
            <a:endParaRPr kumimoji="1" lang="en-US" altLang="ko-KR" dirty="0"/>
          </a:p>
          <a:p>
            <a:r>
              <a:rPr kumimoji="1" lang="en-US" altLang="ko-KR" dirty="0"/>
              <a:t>reranking</a:t>
            </a:r>
            <a:r>
              <a:rPr kumimoji="1" lang="ko-KR" altLang="en-US" dirty="0"/>
              <a:t>에 사람이 개입되지 않고 </a:t>
            </a:r>
            <a:r>
              <a:rPr kumimoji="1" lang="en-US" altLang="ko-KR" dirty="0"/>
              <a:t>label </a:t>
            </a:r>
            <a:r>
              <a:rPr kumimoji="1" lang="ko-KR" altLang="en-US" dirty="0"/>
              <a:t>데이터가 </a:t>
            </a:r>
            <a:r>
              <a:rPr kumimoji="1" lang="ko-KR" altLang="en-US" dirty="0" err="1"/>
              <a:t>필요없음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7749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5A639-95A2-6645-80C9-59E28D99DBAE}" type="datetime1">
              <a:rPr kumimoji="1" lang="ko-KR" altLang="en-US" smtClean="0"/>
              <a:t>2022. 11. 9.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417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0CA33-1DF7-2347-B893-DEBDF63C66B1}" type="datetime1">
              <a:rPr kumimoji="1" lang="ko-KR" altLang="en-US" smtClean="0"/>
              <a:t>2022. 11. 9.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5720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CB0E9-4940-6B4D-801F-CBFFB39D261E}" type="datetime1">
              <a:rPr kumimoji="1" lang="ko-KR" altLang="en-US" smtClean="0"/>
              <a:t>2022. 11. 9.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3105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8C9C1-03AC-554C-9F4C-9277017D73CD}" type="datetime1">
              <a:rPr kumimoji="1" lang="ko-KR" altLang="en-US" smtClean="0"/>
              <a:t>2022. 11. 9.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698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F139-1C40-5544-90DF-EBAE6519A8C4}" type="datetime1">
              <a:rPr kumimoji="1" lang="ko-KR" altLang="en-US" smtClean="0"/>
              <a:t>2022. 11. 9.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271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7D3AD-F988-9D47-AFB6-BA805F7E2B1A}" type="datetime1">
              <a:rPr kumimoji="1" lang="ko-KR" altLang="en-US" smtClean="0"/>
              <a:t>2022. 11. 9.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692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279B-C4B0-544F-A667-D75CC6BC829B}" type="datetime1">
              <a:rPr kumimoji="1" lang="ko-KR" altLang="en-US" smtClean="0"/>
              <a:t>2022. 11. 9.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352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CA446-2CC9-A34F-B1AF-E4B611EABE7F}" type="datetime1">
              <a:rPr kumimoji="1" lang="ko-KR" altLang="en-US" smtClean="0"/>
              <a:t>2022. 11. 9.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045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02BB3-5CC4-0B41-96C0-AC48E848B199}" type="datetime1">
              <a:rPr kumimoji="1" lang="ko-KR" altLang="en-US" smtClean="0"/>
              <a:t>2022. 11. 9.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849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01E3-DD99-6445-B926-65C8B53DEF90}" type="datetime1">
              <a:rPr kumimoji="1" lang="ko-KR" altLang="en-US" smtClean="0"/>
              <a:t>2022. 11. 9.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464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5BBE-A208-484A-AB02-0BAC78184A4E}" type="datetime1">
              <a:rPr kumimoji="1" lang="ko-KR" altLang="en-US" smtClean="0"/>
              <a:t>2022. 11. 9.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1162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7246F-3E93-3848-9EF1-976DEFE6F92F}" type="datetime1">
              <a:rPr kumimoji="1" lang="ko-KR" altLang="en-US" smtClean="0"/>
              <a:t>2022. 11. 9.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003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9" Type="http://schemas.openxmlformats.org/officeDocument/2006/relationships/image" Target="../media/image53.png"/><Relationship Id="rId21" Type="http://schemas.openxmlformats.org/officeDocument/2006/relationships/image" Target="../media/image35.png"/><Relationship Id="rId34" Type="http://schemas.openxmlformats.org/officeDocument/2006/relationships/image" Target="../media/image4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40" Type="http://schemas.openxmlformats.org/officeDocument/2006/relationships/image" Target="../media/image54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50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8" Type="http://schemas.openxmlformats.org/officeDocument/2006/relationships/image" Target="../media/image22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F860E-F23A-758A-991C-D13314E40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296" y="1528762"/>
            <a:ext cx="11773408" cy="2674937"/>
          </a:xfrm>
        </p:spPr>
        <p:txBody>
          <a:bodyPr anchor="ctr">
            <a:normAutofit/>
          </a:bodyPr>
          <a:lstStyle/>
          <a:p>
            <a:r>
              <a:rPr kumimoji="1" lang="en-US" altLang="ko-KR" sz="4000" dirty="0">
                <a:latin typeface="+mn-lt"/>
                <a:ea typeface="AppleGothic" pitchFamily="2" charset="-127"/>
              </a:rPr>
              <a:t>2</a:t>
            </a:r>
            <a:r>
              <a:rPr kumimoji="1" lang="en-US" altLang="ko-KR" sz="4000" baseline="30000" dirty="0">
                <a:latin typeface="+mn-lt"/>
                <a:ea typeface="AppleGothic" pitchFamily="2" charset="-127"/>
              </a:rPr>
              <a:t>nd</a:t>
            </a:r>
            <a:r>
              <a:rPr kumimoji="1" lang="en-US" altLang="ko-KR" sz="4000" dirty="0">
                <a:latin typeface="+mn-lt"/>
                <a:ea typeface="AppleGothic" pitchFamily="2" charset="-127"/>
              </a:rPr>
              <a:t> Place Solution to Google Landmark Retrieval 2021</a:t>
            </a:r>
            <a:endParaRPr kumimoji="1" lang="ko-KR" altLang="en-US" sz="4000" dirty="0">
              <a:latin typeface="+mn-lt"/>
              <a:ea typeface="AppleGothic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17FFA3-8CF6-481B-67AD-57D6AD26A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5155" y="5086413"/>
            <a:ext cx="3228918" cy="649224"/>
          </a:xfrm>
        </p:spPr>
        <p:txBody>
          <a:bodyPr anchor="ctr"/>
          <a:lstStyle/>
          <a:p>
            <a:r>
              <a:rPr kumimoji="1" lang="en-US" altLang="ko-KR" dirty="0"/>
              <a:t> AI </a:t>
            </a:r>
            <a:r>
              <a:rPr kumimoji="1" lang="ko-KR" altLang="en-US" dirty="0"/>
              <a:t>팀</a:t>
            </a:r>
            <a:r>
              <a:rPr kumimoji="1" lang="en-US" altLang="ko-KR" dirty="0"/>
              <a:t> </a:t>
            </a:r>
            <a:r>
              <a:rPr kumimoji="1" lang="ko-KR" altLang="en-US" dirty="0"/>
              <a:t> </a:t>
            </a:r>
            <a:r>
              <a:rPr kumimoji="1" lang="en-US" altLang="ko-KR" dirty="0"/>
              <a:t>Navy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B1FA31-E372-BA3A-4534-041FC31CF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171" y="136525"/>
            <a:ext cx="3172533" cy="273326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68FB583-EB19-38E6-C50D-50753E83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z="1400" smtClean="0"/>
              <a:t>1</a:t>
            </a:fld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3844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k-Reciprocal Reranking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A551B7-735C-9A58-7E3E-38EBED4AE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dirty="0"/>
                  <a:t>Jaccard Distance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kumimoji="1" lang="en-US" altLang="ko-KR" dirty="0"/>
                              <m:t> </m:t>
                            </m:r>
                            <m:sSup>
                              <m:sSup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ℜ</m:t>
                                </m:r>
                              </m:e>
                              <m:sup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)∩</m:t>
                            </m:r>
                            <m:sSup>
                              <m:sSup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ℜ</m:t>
                                </m:r>
                              </m:e>
                              <m:sup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ℜ</m:t>
                                </m:r>
                              </m:e>
                              <m:sup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)∪</m:t>
                            </m:r>
                            <m:sSup>
                              <m:sSup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ℜ</m:t>
                                </m:r>
                              </m:e>
                              <m:sup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den>
                    </m:f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ko-KR" altLang="en-US" dirty="0"/>
                  <a:t>문제점</a:t>
                </a:r>
                <a:endParaRPr kumimoji="1" lang="en-US" altLang="ko-KR" dirty="0"/>
              </a:p>
              <a:p>
                <a:pPr lvl="2"/>
                <a:r>
                  <a:rPr kumimoji="1" lang="en-US" altLang="ko-KR" dirty="0"/>
                  <a:t>time consuming to get the intersection and union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ℜ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ℜ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dirty="0"/>
              </a:p>
              <a:p>
                <a:pPr lvl="3"/>
                <a:r>
                  <a:rPr kumimoji="1" lang="ko-KR" altLang="en-US" dirty="0"/>
                  <a:t>전체 이미지 쌍에 대해서 계산 필요</a:t>
                </a:r>
                <a:endParaRPr kumimoji="1" lang="en-US" altLang="ko-KR" dirty="0"/>
              </a:p>
              <a:p>
                <a:pPr lvl="2"/>
                <a:r>
                  <a:rPr kumimoji="1" lang="ko-KR" altLang="en-US" dirty="0"/>
                  <a:t>모든 </a:t>
                </a:r>
                <a:r>
                  <a:rPr kumimoji="1" lang="en-US" altLang="ko-KR" dirty="0"/>
                  <a:t>neighbor</a:t>
                </a:r>
                <a:r>
                  <a:rPr kumimoji="1" lang="ko-KR" altLang="en-US" dirty="0"/>
                  <a:t>에 대해 동등하게 가중치를 줌 </a:t>
                </a:r>
                <a:r>
                  <a:rPr kumimoji="1" lang="en-US" altLang="ko-KR" dirty="0"/>
                  <a:t>-&gt;</a:t>
                </a:r>
                <a:r>
                  <a:rPr kumimoji="1" lang="ko-KR" altLang="en-US" dirty="0"/>
                  <a:t> 계산은 단순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discriminative </a:t>
                </a:r>
                <a:r>
                  <a:rPr kumimoji="1" lang="ko-KR" altLang="en-US" dirty="0"/>
                  <a:t>하지 않음</a:t>
                </a:r>
                <a:endParaRPr kumimoji="1" lang="en-US" altLang="ko-KR" dirty="0"/>
              </a:p>
              <a:p>
                <a:pPr lvl="2"/>
                <a:r>
                  <a:rPr kumimoji="1" lang="en-US" altLang="ko-KR" dirty="0"/>
                  <a:t>Contextual information</a:t>
                </a:r>
                <a:r>
                  <a:rPr kumimoji="1" lang="ko-KR" altLang="en-US" dirty="0"/>
                  <a:t>을 단순하게 사용하는 것은 두 </a:t>
                </a:r>
                <a:r>
                  <a:rPr kumimoji="1" lang="ko-KR" altLang="en-US" dirty="0" err="1"/>
                  <a:t>사람간의</a:t>
                </a:r>
                <a:r>
                  <a:rPr kumimoji="1" lang="ko-KR" altLang="en-US" dirty="0"/>
                  <a:t> 유사도를 구하는데 방해됨</a:t>
                </a:r>
                <a:r>
                  <a:rPr kumimoji="1" lang="en-US" altLang="ko-KR" dirty="0"/>
                  <a:t>unavoidable variation</a:t>
                </a:r>
                <a:r>
                  <a:rPr kumimoji="1" lang="ko-KR" altLang="en-US" dirty="0"/>
                  <a:t>이 </a:t>
                </a:r>
                <a:r>
                  <a:rPr kumimoji="1" lang="en-US" altLang="ko-KR" dirty="0"/>
                  <a:t>contextual information</a:t>
                </a:r>
                <a:r>
                  <a:rPr kumimoji="1" lang="ko-KR" altLang="en-US" dirty="0"/>
                  <a:t>을 구별하기 어렵게 </a:t>
                </a:r>
                <a:r>
                  <a:rPr kumimoji="1" lang="ko-KR" altLang="en-US" dirty="0" err="1"/>
                  <a:t>만듬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-&gt;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original distance</a:t>
                </a:r>
                <a:r>
                  <a:rPr kumimoji="1" lang="ko-KR" altLang="en-US" dirty="0"/>
                  <a:t>와 </a:t>
                </a:r>
                <a:r>
                  <a:rPr kumimoji="1" lang="en-US" altLang="ko-KR" dirty="0" err="1"/>
                  <a:t>jaccard</a:t>
                </a:r>
                <a:r>
                  <a:rPr kumimoji="1" lang="en-US" altLang="ko-KR" dirty="0"/>
                  <a:t> distance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결합하면 </a:t>
                </a:r>
                <a:r>
                  <a:rPr kumimoji="1" lang="en-US" altLang="ko-KR" dirty="0"/>
                  <a:t>robust</a:t>
                </a:r>
                <a:r>
                  <a:rPr kumimoji="1" lang="ko-KR" altLang="en-US" dirty="0"/>
                  <a:t>하게 될 수 있다</a:t>
                </a:r>
                <a:r>
                  <a:rPr kumimoji="1" lang="en-US" altLang="ko-KR" dirty="0"/>
                  <a:t>.</a:t>
                </a:r>
              </a:p>
              <a:p>
                <a:pPr lvl="3"/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A551B7-735C-9A58-7E3E-38EBED4AE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6247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k-Reciprocal Reranking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A551B7-735C-9A58-7E3E-38EBED4AE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dirty="0"/>
                  <a:t>Jaccard Distance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ℜ</m:t>
                              </m:r>
                            </m:e>
                            <m:sup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mr>
                      <m:m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𝑜𝑡h𝑒𝑟𝑤𝑖𝑠𝑒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e>
                      </m:mr>
                    </m:m>
                  </m:oMath>
                </a14:m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ℜ</m:t>
                              </m:r>
                            </m:e>
                            <m:sup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mr>
                      <m:m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𝑜𝑡h𝑒𝑟𝑤𝑖𝑠𝑒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e>
                      </m:mr>
                    </m:m>
                  </m:oMath>
                </a14:m>
                <a:endParaRPr kumimoji="1" lang="en-US" altLang="ko-KR" dirty="0"/>
              </a:p>
              <a:p>
                <a:pPr lvl="2"/>
                <a:r>
                  <a:rPr kumimoji="1" lang="ko-KR" altLang="en-US" dirty="0"/>
                  <a:t>더 유사하고 덜 유사한 것을 구분할 수 없기 때문에 </a:t>
                </a:r>
                <a:r>
                  <a:rPr kumimoji="1" lang="en-US" altLang="ko-KR" dirty="0"/>
                  <a:t>original distance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통해서 가중치를 뒀음</a:t>
                </a:r>
                <a:endParaRPr kumimoji="1" lang="en-US" altLang="ko-KR" dirty="0"/>
              </a:p>
              <a:p>
                <a:pPr lvl="2"/>
                <a:r>
                  <a:rPr kumimoji="1" lang="en-US" altLang="ko-KR" dirty="0"/>
                  <a:t>Hard weighting to soft weighting</a:t>
                </a:r>
              </a:p>
              <a:p>
                <a:pPr lvl="1"/>
                <a:r>
                  <a:rPr kumimoji="1" lang="en-US" altLang="ko-KR" dirty="0"/>
                  <a:t>K-reciprocal neighbor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N</a:t>
                </a:r>
                <a:r>
                  <a:rPr kumimoji="1" lang="ko-KR" altLang="en-US" dirty="0"/>
                  <a:t>차원 </a:t>
                </a:r>
                <a:r>
                  <a:rPr kumimoji="1" lang="en-US" altLang="ko-KR" dirty="0"/>
                  <a:t>vector</a:t>
                </a:r>
                <a:r>
                  <a:rPr kumimoji="1" lang="ko-KR" altLang="en-US" dirty="0"/>
                  <a:t>로 표현가능</a:t>
                </a:r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lvl="2"/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A551B7-735C-9A58-7E3E-38EBED4AE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837" r="-483" b="-191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11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CC4E66-90BB-797E-E882-87BD891B5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365125"/>
            <a:ext cx="2992356" cy="233368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34703B-D3B0-3770-E5A7-63F34199EAD9}"/>
              </a:ext>
            </a:extLst>
          </p:cNvPr>
          <p:cNvGrpSpPr/>
          <p:nvPr/>
        </p:nvGrpSpPr>
        <p:grpSpPr>
          <a:xfrm>
            <a:off x="10312007" y="4558254"/>
            <a:ext cx="1631754" cy="1798096"/>
            <a:chOff x="8530341" y="3608387"/>
            <a:chExt cx="2222500" cy="225266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518FACC-89FD-BD26-D544-3303D743D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0341" y="3608387"/>
              <a:ext cx="2222500" cy="1936750"/>
            </a:xfrm>
            <a:prstGeom prst="rect">
              <a:avLst/>
            </a:prstGeom>
          </p:spPr>
        </p:pic>
        <p:pic>
          <p:nvPicPr>
            <p:cNvPr id="10" name="그림 9" descr="시계이(가) 표시된 사진&#10;&#10;자동 생성된 설명">
              <a:extLst>
                <a:ext uri="{FF2B5EF4-FFF2-40B4-BE49-F238E27FC236}">
                  <a16:creationId xmlns:a16="http://schemas.microsoft.com/office/drawing/2014/main" id="{21061429-9561-0FC3-23F9-12446B5CE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67979" y="5393958"/>
              <a:ext cx="1947224" cy="467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2820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k-Reciprocal Reranking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A551B7-735C-9A58-7E3E-38EBED4AE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dirty="0"/>
                  <a:t>Jaccard Distance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b="0" i="0" dirty="0" smtClean="0"/>
                      <m:t>|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ℜ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)∩</m:t>
                    </m:r>
                    <m:sSup>
                      <m:sSup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ℜ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)|=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ℜ</m:t>
                            </m:r>
                          </m:e>
                          <m: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)∪</m:t>
                        </m:r>
                        <m:sSup>
                          <m:sSup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ℜ</m:t>
                            </m:r>
                          </m:e>
                          <m: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ko-K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min,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max : element-based </a:t>
                </a:r>
                <a:r>
                  <a:rPr kumimoji="1" lang="en-US" altLang="ko-KR" dirty="0" err="1"/>
                  <a:t>min&amp;max</a:t>
                </a:r>
                <a:r>
                  <a:rPr kumimoji="1" lang="en-US" altLang="ko-KR" dirty="0"/>
                  <a:t> -&gt; </a:t>
                </a:r>
                <a:r>
                  <a:rPr kumimoji="1" lang="ko-KR" altLang="en-US" dirty="0"/>
                  <a:t>아래와 같이 다시 표현가능</a:t>
                </a:r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kumimoji="1" lang="en-US" altLang="ko-KR" dirty="0"/>
                              <m:t> </m:t>
                            </m:r>
                            <m:sSup>
                              <m:sSup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ℜ</m:t>
                                </m:r>
                              </m:e>
                              <m:sup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sSup>
                              <m:sSup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ℜ</m:t>
                                </m:r>
                              </m:e>
                              <m:sup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ℜ</m:t>
                                </m:r>
                              </m:e>
                              <m:sup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sSup>
                              <m:sSup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ℜ</m:t>
                                </m:r>
                              </m:e>
                              <m:sup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kumimoji="1" lang="en-US" altLang="ko-K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</m:e>
                        </m:nary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kumimoji="1" lang="en-US" altLang="ko-K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</m:e>
                        </m:nary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lvl="2"/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A551B7-735C-9A58-7E3E-38EBED4AE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6370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554"/>
            <a:ext cx="6010382" cy="649705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k-Reciprocal Reranking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13</a:t>
            </a:fld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B9455B-DEC7-5C51-5A81-0E4B72E6A56E}"/>
              </a:ext>
            </a:extLst>
          </p:cNvPr>
          <p:cNvSpPr/>
          <p:nvPr/>
        </p:nvSpPr>
        <p:spPr>
          <a:xfrm>
            <a:off x="691229" y="817271"/>
            <a:ext cx="649705" cy="649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232E6F8-6218-7910-8B95-AF9F3ECD5498}"/>
                  </a:ext>
                </a:extLst>
              </p:cNvPr>
              <p:cNvSpPr/>
              <p:nvPr/>
            </p:nvSpPr>
            <p:spPr>
              <a:xfrm>
                <a:off x="2558441" y="817271"/>
                <a:ext cx="649705" cy="64970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232E6F8-6218-7910-8B95-AF9F3ECD5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441" y="817271"/>
                <a:ext cx="649705" cy="6497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AEAE944-1B65-C07B-1426-255229D1BDBB}"/>
                  </a:ext>
                </a:extLst>
              </p:cNvPr>
              <p:cNvSpPr/>
              <p:nvPr/>
            </p:nvSpPr>
            <p:spPr>
              <a:xfrm>
                <a:off x="3352525" y="817271"/>
                <a:ext cx="649705" cy="64970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AEAE944-1B65-C07B-1426-255229D1B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525" y="817271"/>
                <a:ext cx="649705" cy="649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BA3FA3-F175-05BD-2C59-5839B4A6F6FE}"/>
                  </a:ext>
                </a:extLst>
              </p:cNvPr>
              <p:cNvSpPr/>
              <p:nvPr/>
            </p:nvSpPr>
            <p:spPr>
              <a:xfrm>
                <a:off x="4146609" y="817271"/>
                <a:ext cx="649705" cy="64970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BA3FA3-F175-05BD-2C59-5839B4A6F6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609" y="817271"/>
                <a:ext cx="649705" cy="6497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7043F5E-A8A9-C458-A448-4B8C682B61DD}"/>
                  </a:ext>
                </a:extLst>
              </p:cNvPr>
              <p:cNvSpPr/>
              <p:nvPr/>
            </p:nvSpPr>
            <p:spPr>
              <a:xfrm>
                <a:off x="4940693" y="817271"/>
                <a:ext cx="649705" cy="64970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7043F5E-A8A9-C458-A448-4B8C682B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693" y="817271"/>
                <a:ext cx="649705" cy="6497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3743322-71A5-E330-BCA7-D84347477A2C}"/>
                  </a:ext>
                </a:extLst>
              </p:cNvPr>
              <p:cNvSpPr/>
              <p:nvPr/>
            </p:nvSpPr>
            <p:spPr>
              <a:xfrm>
                <a:off x="5734777" y="817271"/>
                <a:ext cx="649705" cy="64970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3743322-71A5-E330-BCA7-D84347477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777" y="817271"/>
                <a:ext cx="649705" cy="6497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758812F-8BF4-62E2-56E0-34ADE6B9B03A}"/>
                  </a:ext>
                </a:extLst>
              </p:cNvPr>
              <p:cNvSpPr/>
              <p:nvPr/>
            </p:nvSpPr>
            <p:spPr>
              <a:xfrm>
                <a:off x="7010130" y="821282"/>
                <a:ext cx="649705" cy="64970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758812F-8BF4-62E2-56E0-34ADE6B9B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130" y="821282"/>
                <a:ext cx="649705" cy="6497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C44B981-A7F1-67F8-8E64-88EA976F90F3}"/>
                  </a:ext>
                </a:extLst>
              </p:cNvPr>
              <p:cNvSpPr/>
              <p:nvPr/>
            </p:nvSpPr>
            <p:spPr>
              <a:xfrm>
                <a:off x="8285747" y="817271"/>
                <a:ext cx="649705" cy="64970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C44B981-A7F1-67F8-8E64-88EA976F9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747" y="817271"/>
                <a:ext cx="649705" cy="6497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D8506E9-0BAF-73F8-EF2C-70856418B0DA}"/>
              </a:ext>
            </a:extLst>
          </p:cNvPr>
          <p:cNvSpPr txBox="1"/>
          <p:nvPr/>
        </p:nvSpPr>
        <p:spPr>
          <a:xfrm>
            <a:off x="177883" y="1601913"/>
            <a:ext cx="160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Probe(==query)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AF0ED4-E06F-4A26-EE61-9AD7CD5762BE}"/>
                  </a:ext>
                </a:extLst>
              </p:cNvPr>
              <p:cNvSpPr txBox="1"/>
              <p:nvPr/>
            </p:nvSpPr>
            <p:spPr>
              <a:xfrm>
                <a:off x="5465314" y="1608641"/>
                <a:ext cx="11886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Gallery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AF0ED4-E06F-4A26-EE61-9AD7CD576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314" y="1608641"/>
                <a:ext cx="1188629" cy="369332"/>
              </a:xfrm>
              <a:prstGeom prst="rect">
                <a:avLst/>
              </a:prstGeom>
              <a:blipFill>
                <a:blip r:embed="rId10"/>
                <a:stretch>
                  <a:fillRect l="-4211" t="-666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07C8C5A-7FFF-1637-3B95-437633E76772}"/>
              </a:ext>
            </a:extLst>
          </p:cNvPr>
          <p:cNvSpPr txBox="1"/>
          <p:nvPr/>
        </p:nvSpPr>
        <p:spPr>
          <a:xfrm>
            <a:off x="6516281" y="964950"/>
            <a:ext cx="48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...</a:t>
            </a:r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66617D-DB8F-D974-1644-FA29CD914FF6}"/>
              </a:ext>
            </a:extLst>
          </p:cNvPr>
          <p:cNvSpPr txBox="1"/>
          <p:nvPr/>
        </p:nvSpPr>
        <p:spPr>
          <a:xfrm>
            <a:off x="7773279" y="969432"/>
            <a:ext cx="48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...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28F2EE-89EE-78BB-712E-F6B34870C1C0}"/>
                  </a:ext>
                </a:extLst>
              </p:cNvPr>
              <p:cNvSpPr txBox="1"/>
              <p:nvPr/>
            </p:nvSpPr>
            <p:spPr>
              <a:xfrm>
                <a:off x="938756" y="4284834"/>
                <a:ext cx="4158230" cy="90255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</m:e>
                      </m:nary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=1+1+1=3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28F2EE-89EE-78BB-712E-F6B34870C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56" y="4284834"/>
                <a:ext cx="4158230" cy="902555"/>
              </a:xfrm>
              <a:prstGeom prst="rect">
                <a:avLst/>
              </a:prstGeom>
              <a:blipFill>
                <a:blip r:embed="rId11"/>
                <a:stretch>
                  <a:fillRect l="-13293" t="-87838" b="-136486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2F3535-F9DF-76F3-E070-D2F3B0B8BFD5}"/>
                  </a:ext>
                </a:extLst>
              </p:cNvPr>
              <p:cNvSpPr txBox="1"/>
              <p:nvPr/>
            </p:nvSpPr>
            <p:spPr>
              <a:xfrm>
                <a:off x="6681994" y="2234926"/>
                <a:ext cx="1238400" cy="698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2F3535-F9DF-76F3-E070-D2F3B0B8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994" y="2234926"/>
                <a:ext cx="1238400" cy="698400"/>
              </a:xfrm>
              <a:prstGeom prst="rect">
                <a:avLst/>
              </a:prstGeom>
              <a:blipFill>
                <a:blip r:embed="rId12"/>
                <a:stretch>
                  <a:fillRect b="-17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36BBB07-CE83-99D6-4462-E05045D8EB1F}"/>
                  </a:ext>
                </a:extLst>
              </p:cNvPr>
              <p:cNvSpPr txBox="1"/>
              <p:nvPr/>
            </p:nvSpPr>
            <p:spPr>
              <a:xfrm>
                <a:off x="9219938" y="240521"/>
                <a:ext cx="2992699" cy="14488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ℜ</m:t>
                                </m:r>
                              </m:e>
                              <m:sup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en-US" altLang="ko-KR" dirty="0"/>
              </a:p>
              <a:p>
                <a:pPr algn="ctr"/>
                <a:r>
                  <a:rPr lang="en-US" altLang="ko-KR" dirty="0"/>
                  <a:t>k=5</a:t>
                </a:r>
                <a:br>
                  <a:rPr lang="en-US" altLang="ko-KR" dirty="0"/>
                </a:br>
                <a:r>
                  <a:rPr lang="en-US" altLang="ko-KR" dirty="0"/>
                  <a:t>N=15</a:t>
                </a:r>
                <a:endParaRPr lang="en-US" altLang="ko-KR" sz="1200" dirty="0"/>
              </a:p>
              <a:p>
                <a:pPr algn="ctr"/>
                <a:r>
                  <a:rPr lang="ko-KR" altLang="en-US" sz="1200" dirty="0"/>
                  <a:t>*편의상 위의 식을 통해 계산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36BBB07-CE83-99D6-4462-E05045D8E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938" y="240521"/>
                <a:ext cx="2992699" cy="1448858"/>
              </a:xfrm>
              <a:prstGeom prst="rect">
                <a:avLst/>
              </a:prstGeom>
              <a:blipFill>
                <a:blip r:embed="rId13"/>
                <a:stretch>
                  <a:fillRect l="-11814" t="-93913" b="-8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그룹 55">
            <a:extLst>
              <a:ext uri="{FF2B5EF4-FFF2-40B4-BE49-F238E27FC236}">
                <a16:creationId xmlns:a16="http://schemas.microsoft.com/office/drawing/2014/main" id="{86CF572E-342E-368E-4DD2-8DADBE3EF128}"/>
              </a:ext>
            </a:extLst>
          </p:cNvPr>
          <p:cNvGrpSpPr/>
          <p:nvPr/>
        </p:nvGrpSpPr>
        <p:grpSpPr>
          <a:xfrm>
            <a:off x="177686" y="2157240"/>
            <a:ext cx="5411213" cy="1428789"/>
            <a:chOff x="2659613" y="3122856"/>
            <a:chExt cx="5411213" cy="14287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7539DE9-2CA6-1B6D-D024-F1A4D0808C78}"/>
                    </a:ext>
                  </a:extLst>
                </p:cNvPr>
                <p:cNvSpPr txBox="1"/>
                <p:nvPr/>
              </p:nvSpPr>
              <p:spPr>
                <a:xfrm>
                  <a:off x="2679192" y="3316040"/>
                  <a:ext cx="152214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ℜ</m:t>
                            </m:r>
                          </m:e>
                          <m: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7539DE9-2CA6-1B6D-D024-F1A4D0808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9192" y="3316040"/>
                  <a:ext cx="152214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8F9F7661-6C67-E906-63FC-2FD6D687A635}"/>
                    </a:ext>
                  </a:extLst>
                </p:cNvPr>
                <p:cNvSpPr/>
                <p:nvPr/>
              </p:nvSpPr>
              <p:spPr>
                <a:xfrm>
                  <a:off x="4255329" y="3122856"/>
                  <a:ext cx="649705" cy="649705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8F9F7661-6C67-E906-63FC-2FD6D687A6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5329" y="3122856"/>
                  <a:ext cx="649705" cy="64970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0ABB75E-38EE-18DB-83EE-F592417A4024}"/>
                    </a:ext>
                  </a:extLst>
                </p:cNvPr>
                <p:cNvSpPr/>
                <p:nvPr/>
              </p:nvSpPr>
              <p:spPr>
                <a:xfrm>
                  <a:off x="5046777" y="3126946"/>
                  <a:ext cx="649705" cy="649705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0ABB75E-38EE-18DB-83EE-F592417A40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6777" y="3126946"/>
                  <a:ext cx="649705" cy="64970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258313FA-5D72-396B-A0BC-8C97DD88CBD5}"/>
                    </a:ext>
                  </a:extLst>
                </p:cNvPr>
                <p:cNvSpPr/>
                <p:nvPr/>
              </p:nvSpPr>
              <p:spPr>
                <a:xfrm>
                  <a:off x="5838225" y="3126946"/>
                  <a:ext cx="649705" cy="649705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258313FA-5D72-396B-A0BC-8C97DD88CB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8225" y="3126946"/>
                  <a:ext cx="649705" cy="64970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B4B01EE4-C002-E149-B25C-99AE42E2A1D6}"/>
                    </a:ext>
                  </a:extLst>
                </p:cNvPr>
                <p:cNvSpPr/>
                <p:nvPr/>
              </p:nvSpPr>
              <p:spPr>
                <a:xfrm>
                  <a:off x="6629673" y="3122856"/>
                  <a:ext cx="649705" cy="649705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=12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B4B01EE4-C002-E149-B25C-99AE42E2A1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9673" y="3122856"/>
                  <a:ext cx="649705" cy="649705"/>
                </a:xfrm>
                <a:prstGeom prst="rect">
                  <a:avLst/>
                </a:prstGeom>
                <a:blipFill>
                  <a:blip r:embed="rId18"/>
                  <a:stretch>
                    <a:fillRect l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286BC6DD-D2A9-A009-A42D-73D3F9BDB6CF}"/>
                    </a:ext>
                  </a:extLst>
                </p:cNvPr>
                <p:cNvSpPr/>
                <p:nvPr/>
              </p:nvSpPr>
              <p:spPr>
                <a:xfrm>
                  <a:off x="7421121" y="3122856"/>
                  <a:ext cx="649705" cy="649705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286BC6DD-D2A9-A009-A42D-73D3F9BDB6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1121" y="3122856"/>
                  <a:ext cx="649705" cy="64970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7B5AABB-76A5-D201-38F2-FB27176440BF}"/>
                    </a:ext>
                  </a:extLst>
                </p:cNvPr>
                <p:cNvSpPr txBox="1"/>
                <p:nvPr/>
              </p:nvSpPr>
              <p:spPr>
                <a:xfrm>
                  <a:off x="2659613" y="4091034"/>
                  <a:ext cx="152214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ℜ</m:t>
                            </m:r>
                          </m:e>
                          <m: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=12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7B5AABB-76A5-D201-38F2-FB2717644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613" y="4091034"/>
                  <a:ext cx="1522141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6B309A38-D64E-37BB-191A-30908D0DF04F}"/>
                    </a:ext>
                  </a:extLst>
                </p:cNvPr>
                <p:cNvSpPr/>
                <p:nvPr/>
              </p:nvSpPr>
              <p:spPr>
                <a:xfrm>
                  <a:off x="4235750" y="3897850"/>
                  <a:ext cx="649705" cy="649705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6B309A38-D64E-37BB-191A-30908D0DF0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5750" y="3897850"/>
                  <a:ext cx="649705" cy="64970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095567FF-3A3D-F354-2AED-25B272997D0A}"/>
                    </a:ext>
                  </a:extLst>
                </p:cNvPr>
                <p:cNvSpPr/>
                <p:nvPr/>
              </p:nvSpPr>
              <p:spPr>
                <a:xfrm>
                  <a:off x="5027198" y="3901940"/>
                  <a:ext cx="649705" cy="649705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095567FF-3A3D-F354-2AED-25B272997D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198" y="3901940"/>
                  <a:ext cx="649705" cy="64970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DF946F18-8CF0-1CB8-A6C8-0975E0B26984}"/>
                    </a:ext>
                  </a:extLst>
                </p:cNvPr>
                <p:cNvSpPr/>
                <p:nvPr/>
              </p:nvSpPr>
              <p:spPr>
                <a:xfrm>
                  <a:off x="5818646" y="3901940"/>
                  <a:ext cx="649705" cy="649705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DF946F18-8CF0-1CB8-A6C8-0975E0B269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8646" y="3901940"/>
                  <a:ext cx="649705" cy="64970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75F9D9BF-B1A9-65D2-B5B9-A703793188F9}"/>
                    </a:ext>
                  </a:extLst>
                </p:cNvPr>
                <p:cNvSpPr/>
                <p:nvPr/>
              </p:nvSpPr>
              <p:spPr>
                <a:xfrm>
                  <a:off x="6610094" y="3897850"/>
                  <a:ext cx="649705" cy="649705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=12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75F9D9BF-B1A9-65D2-B5B9-A703793188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0094" y="3897850"/>
                  <a:ext cx="649705" cy="649705"/>
                </a:xfrm>
                <a:prstGeom prst="rect">
                  <a:avLst/>
                </a:prstGeom>
                <a:blipFill>
                  <a:blip r:embed="rId24"/>
                  <a:stretch>
                    <a:fillRect l="-566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57DCAB4C-4EC3-CC81-542B-52AA952A9E8F}"/>
                    </a:ext>
                  </a:extLst>
                </p:cNvPr>
                <p:cNvSpPr/>
                <p:nvPr/>
              </p:nvSpPr>
              <p:spPr>
                <a:xfrm>
                  <a:off x="7401542" y="3897850"/>
                  <a:ext cx="649705" cy="649705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57DCAB4C-4EC3-CC81-542B-52AA952A9E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542" y="3897850"/>
                  <a:ext cx="649705" cy="64970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562A52A-20A9-9451-AAEF-8DFAC93424F2}"/>
                  </a:ext>
                </a:extLst>
              </p:cNvPr>
              <p:cNvSpPr txBox="1"/>
              <p:nvPr/>
            </p:nvSpPr>
            <p:spPr>
              <a:xfrm>
                <a:off x="6681994" y="3038704"/>
                <a:ext cx="1238400" cy="698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562A52A-20A9-9451-AAEF-8DFAC9342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994" y="3038704"/>
                <a:ext cx="1238400" cy="698400"/>
              </a:xfrm>
              <a:prstGeom prst="rect">
                <a:avLst/>
              </a:prstGeom>
              <a:blipFill>
                <a:blip r:embed="rId26"/>
                <a:stretch>
                  <a:fillRect b="-17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482F2F9-02BF-B7DE-235F-1DE601A0CAF9}"/>
                  </a:ext>
                </a:extLst>
              </p:cNvPr>
              <p:cNvSpPr txBox="1"/>
              <p:nvPr/>
            </p:nvSpPr>
            <p:spPr>
              <a:xfrm>
                <a:off x="6681994" y="3830278"/>
                <a:ext cx="1238400" cy="698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482F2F9-02BF-B7DE-235F-1DE601A0C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994" y="3830278"/>
                <a:ext cx="1238400" cy="698400"/>
              </a:xfrm>
              <a:prstGeom prst="rect">
                <a:avLst/>
              </a:prstGeom>
              <a:blipFill>
                <a:blip r:embed="rId27"/>
                <a:stretch>
                  <a:fillRect b="-17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7F99076-7E2C-221F-63AC-B2B8EEE91020}"/>
                  </a:ext>
                </a:extLst>
              </p:cNvPr>
              <p:cNvSpPr txBox="1"/>
              <p:nvPr/>
            </p:nvSpPr>
            <p:spPr>
              <a:xfrm>
                <a:off x="6681994" y="4654588"/>
                <a:ext cx="1238400" cy="698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7F99076-7E2C-221F-63AC-B2B8EEE91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994" y="4654588"/>
                <a:ext cx="1238400" cy="698400"/>
              </a:xfrm>
              <a:prstGeom prst="rect">
                <a:avLst/>
              </a:prstGeom>
              <a:blipFill>
                <a:blip r:embed="rId28"/>
                <a:stretch>
                  <a:fillRect b="-17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973DD10-41DE-C048-4BFC-E82C7B3B77DB}"/>
                  </a:ext>
                </a:extLst>
              </p:cNvPr>
              <p:cNvSpPr txBox="1"/>
              <p:nvPr/>
            </p:nvSpPr>
            <p:spPr>
              <a:xfrm>
                <a:off x="8054543" y="2234927"/>
                <a:ext cx="1238400" cy="698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973DD10-41DE-C048-4BFC-E82C7B3B7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543" y="2234927"/>
                <a:ext cx="1238400" cy="698400"/>
              </a:xfrm>
              <a:prstGeom prst="rect">
                <a:avLst/>
              </a:prstGeom>
              <a:blipFill>
                <a:blip r:embed="rId29"/>
                <a:stretch>
                  <a:fillRect b="-17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DBEBDAA-DF25-9CBB-F59C-362A257BFE37}"/>
                  </a:ext>
                </a:extLst>
              </p:cNvPr>
              <p:cNvSpPr txBox="1"/>
              <p:nvPr/>
            </p:nvSpPr>
            <p:spPr>
              <a:xfrm>
                <a:off x="8054543" y="3038705"/>
                <a:ext cx="1238400" cy="698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DBEBDAA-DF25-9CBB-F59C-362A257BF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543" y="3038705"/>
                <a:ext cx="1238400" cy="698400"/>
              </a:xfrm>
              <a:prstGeom prst="rect">
                <a:avLst/>
              </a:prstGeom>
              <a:blipFill>
                <a:blip r:embed="rId30"/>
                <a:stretch>
                  <a:fillRect b="-17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D1A0571-EDD6-6A2A-0ED7-5664AEF424F3}"/>
                  </a:ext>
                </a:extLst>
              </p:cNvPr>
              <p:cNvSpPr txBox="1"/>
              <p:nvPr/>
            </p:nvSpPr>
            <p:spPr>
              <a:xfrm>
                <a:off x="8054543" y="3830277"/>
                <a:ext cx="1238400" cy="698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D1A0571-EDD6-6A2A-0ED7-5664AEF4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543" y="3830277"/>
                <a:ext cx="1238400" cy="698400"/>
              </a:xfrm>
              <a:prstGeom prst="rect">
                <a:avLst/>
              </a:prstGeom>
              <a:blipFill>
                <a:blip r:embed="rId31"/>
                <a:stretch>
                  <a:fillRect b="-17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5A6E0EF-E78E-1F3C-8032-F57FB02E73A2}"/>
                  </a:ext>
                </a:extLst>
              </p:cNvPr>
              <p:cNvSpPr txBox="1"/>
              <p:nvPr/>
            </p:nvSpPr>
            <p:spPr>
              <a:xfrm>
                <a:off x="8054543" y="4654589"/>
                <a:ext cx="1238400" cy="698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5A6E0EF-E78E-1F3C-8032-F57FB02E7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543" y="4654589"/>
                <a:ext cx="1238400" cy="698400"/>
              </a:xfrm>
              <a:prstGeom prst="rect">
                <a:avLst/>
              </a:prstGeom>
              <a:blipFill>
                <a:blip r:embed="rId32"/>
                <a:stretch>
                  <a:fillRect b="-17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F0EC60-93C6-3006-4BBA-F9092E3AF768}"/>
                  </a:ext>
                </a:extLst>
              </p:cNvPr>
              <p:cNvSpPr txBox="1"/>
              <p:nvPr/>
            </p:nvSpPr>
            <p:spPr>
              <a:xfrm>
                <a:off x="9477888" y="2234927"/>
                <a:ext cx="1238400" cy="698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F0EC60-93C6-3006-4BBA-F9092E3AF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88" y="2234927"/>
                <a:ext cx="1238400" cy="698400"/>
              </a:xfrm>
              <a:prstGeom prst="rect">
                <a:avLst/>
              </a:prstGeom>
              <a:blipFill>
                <a:blip r:embed="rId33"/>
                <a:stretch>
                  <a:fillRect b="-17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A37E2BC-90ED-4AEA-F08E-17A168695D3C}"/>
                  </a:ext>
                </a:extLst>
              </p:cNvPr>
              <p:cNvSpPr txBox="1"/>
              <p:nvPr/>
            </p:nvSpPr>
            <p:spPr>
              <a:xfrm>
                <a:off x="9480240" y="3044611"/>
                <a:ext cx="1238400" cy="698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A37E2BC-90ED-4AEA-F08E-17A168695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240" y="3044611"/>
                <a:ext cx="1238400" cy="698400"/>
              </a:xfrm>
              <a:prstGeom prst="rect">
                <a:avLst/>
              </a:prstGeom>
              <a:blipFill>
                <a:blip r:embed="rId34"/>
                <a:stretch>
                  <a:fillRect b="-17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2FC358D-46C6-4ABE-1F45-98EE1E2248F2}"/>
                  </a:ext>
                </a:extLst>
              </p:cNvPr>
              <p:cNvSpPr txBox="1"/>
              <p:nvPr/>
            </p:nvSpPr>
            <p:spPr>
              <a:xfrm>
                <a:off x="9477889" y="3836591"/>
                <a:ext cx="1238400" cy="698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2FC358D-46C6-4ABE-1F45-98EE1E224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89" y="3836591"/>
                <a:ext cx="1238400" cy="698400"/>
              </a:xfrm>
              <a:prstGeom prst="rect">
                <a:avLst/>
              </a:prstGeom>
              <a:blipFill>
                <a:blip r:embed="rId35"/>
                <a:stretch>
                  <a:fillRect b="-17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5E904F1-28AE-0812-1BAB-84E6AEC560C6}"/>
                  </a:ext>
                </a:extLst>
              </p:cNvPr>
              <p:cNvSpPr txBox="1"/>
              <p:nvPr/>
            </p:nvSpPr>
            <p:spPr>
              <a:xfrm>
                <a:off x="9477889" y="4662441"/>
                <a:ext cx="1238400" cy="698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5E904F1-28AE-0812-1BAB-84E6AEC56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89" y="4662441"/>
                <a:ext cx="1238400" cy="698400"/>
              </a:xfrm>
              <a:prstGeom prst="rect">
                <a:avLst/>
              </a:prstGeom>
              <a:blipFill>
                <a:blip r:embed="rId36"/>
                <a:stretch>
                  <a:fillRect b="-17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F6D5ECF-13E4-680A-6E61-BA7849161C05}"/>
                  </a:ext>
                </a:extLst>
              </p:cNvPr>
              <p:cNvSpPr txBox="1"/>
              <p:nvPr/>
            </p:nvSpPr>
            <p:spPr>
              <a:xfrm>
                <a:off x="10864653" y="2239294"/>
                <a:ext cx="1238400" cy="698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F6D5ECF-13E4-680A-6E61-BA7849161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653" y="2239294"/>
                <a:ext cx="1238400" cy="698400"/>
              </a:xfrm>
              <a:prstGeom prst="rect">
                <a:avLst/>
              </a:prstGeom>
              <a:blipFill>
                <a:blip r:embed="rId37"/>
                <a:stretch>
                  <a:fillRect b="-17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1EE664A-7131-2387-BBED-277284B53AA9}"/>
                  </a:ext>
                </a:extLst>
              </p:cNvPr>
              <p:cNvSpPr txBox="1"/>
              <p:nvPr/>
            </p:nvSpPr>
            <p:spPr>
              <a:xfrm>
                <a:off x="10862301" y="3044611"/>
                <a:ext cx="1238400" cy="698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14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14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1EE664A-7131-2387-BBED-277284B53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2301" y="3044611"/>
                <a:ext cx="1238400" cy="698400"/>
              </a:xfrm>
              <a:prstGeom prst="rect">
                <a:avLst/>
              </a:prstGeom>
              <a:blipFill>
                <a:blip r:embed="rId38"/>
                <a:stretch>
                  <a:fillRect b="-17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07A1FEE-D903-19A9-15A0-2D9BA78947D7}"/>
                  </a:ext>
                </a:extLst>
              </p:cNvPr>
              <p:cNvSpPr txBox="1"/>
              <p:nvPr/>
            </p:nvSpPr>
            <p:spPr>
              <a:xfrm>
                <a:off x="10859949" y="3841553"/>
                <a:ext cx="1238400" cy="698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07A1FEE-D903-19A9-15A0-2D9BA7894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9949" y="3841553"/>
                <a:ext cx="1238400" cy="698400"/>
              </a:xfrm>
              <a:prstGeom prst="rect">
                <a:avLst/>
              </a:prstGeom>
              <a:blipFill>
                <a:blip r:embed="rId39"/>
                <a:stretch>
                  <a:fillRect b="-17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1B31063-1AD1-5406-9E14-5DE97FFD2A5B}"/>
                  </a:ext>
                </a:extLst>
              </p:cNvPr>
              <p:cNvSpPr txBox="1"/>
              <p:nvPr/>
            </p:nvSpPr>
            <p:spPr>
              <a:xfrm>
                <a:off x="691228" y="5357061"/>
                <a:ext cx="5825053" cy="902555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</m:e>
                      </m:nary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=1+1+1+1+1+1+1=7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1B31063-1AD1-5406-9E14-5DE97FFD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28" y="5357061"/>
                <a:ext cx="5825053" cy="902555"/>
              </a:xfrm>
              <a:prstGeom prst="rect">
                <a:avLst/>
              </a:prstGeom>
              <a:blipFill>
                <a:blip r:embed="rId40"/>
                <a:stretch>
                  <a:fillRect l="-9307" t="-85333" b="-133333"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직사각형 77">
            <a:extLst>
              <a:ext uri="{FF2B5EF4-FFF2-40B4-BE49-F238E27FC236}">
                <a16:creationId xmlns:a16="http://schemas.microsoft.com/office/drawing/2014/main" id="{28C6C1F8-2469-DEF3-E901-83DDF00770C8}"/>
              </a:ext>
            </a:extLst>
          </p:cNvPr>
          <p:cNvSpPr/>
          <p:nvPr/>
        </p:nvSpPr>
        <p:spPr>
          <a:xfrm>
            <a:off x="8054543" y="4673014"/>
            <a:ext cx="1238400" cy="6736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F10E261-12A8-3BAE-7E3C-FBB1EA57B9A2}"/>
              </a:ext>
            </a:extLst>
          </p:cNvPr>
          <p:cNvSpPr/>
          <p:nvPr/>
        </p:nvSpPr>
        <p:spPr>
          <a:xfrm>
            <a:off x="6688944" y="3050147"/>
            <a:ext cx="1231449" cy="6984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CBE8F41-7244-0B49-7AC1-21ECEFA14BB9}"/>
              </a:ext>
            </a:extLst>
          </p:cNvPr>
          <p:cNvSpPr/>
          <p:nvPr/>
        </p:nvSpPr>
        <p:spPr>
          <a:xfrm>
            <a:off x="9477888" y="4662441"/>
            <a:ext cx="1238400" cy="6736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B48447A-FDF1-6139-F56E-594D1382018D}"/>
              </a:ext>
            </a:extLst>
          </p:cNvPr>
          <p:cNvSpPr/>
          <p:nvPr/>
        </p:nvSpPr>
        <p:spPr>
          <a:xfrm>
            <a:off x="9477888" y="3849512"/>
            <a:ext cx="1238400" cy="6736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7F9E8C1-EFB6-2963-4149-80C57950A729}"/>
              </a:ext>
            </a:extLst>
          </p:cNvPr>
          <p:cNvSpPr/>
          <p:nvPr/>
        </p:nvSpPr>
        <p:spPr>
          <a:xfrm>
            <a:off x="8072120" y="3837769"/>
            <a:ext cx="1231449" cy="6984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95E6D2D-9F0B-736A-AAB9-1F3AEAF993BC}"/>
              </a:ext>
            </a:extLst>
          </p:cNvPr>
          <p:cNvSpPr/>
          <p:nvPr/>
        </p:nvSpPr>
        <p:spPr>
          <a:xfrm>
            <a:off x="8153966" y="4713222"/>
            <a:ext cx="1231449" cy="6984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6A69E67-B656-2785-662D-253D36553CD0}"/>
              </a:ext>
            </a:extLst>
          </p:cNvPr>
          <p:cNvSpPr/>
          <p:nvPr/>
        </p:nvSpPr>
        <p:spPr>
          <a:xfrm>
            <a:off x="9543617" y="3906211"/>
            <a:ext cx="1231449" cy="6984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65BFBD-ED78-DC55-75E6-62855F146271}"/>
              </a:ext>
            </a:extLst>
          </p:cNvPr>
          <p:cNvSpPr/>
          <p:nvPr/>
        </p:nvSpPr>
        <p:spPr>
          <a:xfrm>
            <a:off x="9574799" y="4711100"/>
            <a:ext cx="1231449" cy="6984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E3B0723-8DBB-BB56-4CB4-387D64E7173B}"/>
              </a:ext>
            </a:extLst>
          </p:cNvPr>
          <p:cNvSpPr/>
          <p:nvPr/>
        </p:nvSpPr>
        <p:spPr>
          <a:xfrm>
            <a:off x="9484839" y="3042219"/>
            <a:ext cx="1231449" cy="6984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0F24259-08F1-DEE3-54AE-1A1CABEC2D9B}"/>
              </a:ext>
            </a:extLst>
          </p:cNvPr>
          <p:cNvSpPr/>
          <p:nvPr/>
        </p:nvSpPr>
        <p:spPr>
          <a:xfrm>
            <a:off x="10859949" y="3050147"/>
            <a:ext cx="1231449" cy="6984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5BC4ECB-CD3D-603D-0E03-BA019872D192}"/>
              </a:ext>
            </a:extLst>
          </p:cNvPr>
          <p:cNvSpPr/>
          <p:nvPr/>
        </p:nvSpPr>
        <p:spPr>
          <a:xfrm>
            <a:off x="2557256" y="2165781"/>
            <a:ext cx="664893" cy="649705"/>
          </a:xfrm>
          <a:prstGeom prst="rect">
            <a:avLst/>
          </a:prstGeom>
          <a:noFill/>
          <a:ln w="28575">
            <a:solidFill>
              <a:srgbClr val="0FF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1B58DF1-82F7-8E29-1708-743DE1A79AE1}"/>
              </a:ext>
            </a:extLst>
          </p:cNvPr>
          <p:cNvSpPr/>
          <p:nvPr/>
        </p:nvSpPr>
        <p:spPr>
          <a:xfrm>
            <a:off x="3345036" y="2944801"/>
            <a:ext cx="664893" cy="649705"/>
          </a:xfrm>
          <a:prstGeom prst="rect">
            <a:avLst/>
          </a:prstGeom>
          <a:noFill/>
          <a:ln w="28575">
            <a:solidFill>
              <a:srgbClr val="0FF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FFE8810-2426-20A7-0DEE-349EB4189233}"/>
              </a:ext>
            </a:extLst>
          </p:cNvPr>
          <p:cNvSpPr/>
          <p:nvPr/>
        </p:nvSpPr>
        <p:spPr>
          <a:xfrm>
            <a:off x="1747301" y="2167722"/>
            <a:ext cx="664893" cy="649705"/>
          </a:xfrm>
          <a:prstGeom prst="rect">
            <a:avLst/>
          </a:prstGeom>
          <a:noFill/>
          <a:ln w="28575">
            <a:solidFill>
              <a:srgbClr val="0FF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C155A0E-F646-0339-093E-F4CD35AA216F}"/>
              </a:ext>
            </a:extLst>
          </p:cNvPr>
          <p:cNvSpPr/>
          <p:nvPr/>
        </p:nvSpPr>
        <p:spPr>
          <a:xfrm>
            <a:off x="1740520" y="2932234"/>
            <a:ext cx="664893" cy="649705"/>
          </a:xfrm>
          <a:prstGeom prst="rect">
            <a:avLst/>
          </a:prstGeom>
          <a:noFill/>
          <a:ln w="28575">
            <a:solidFill>
              <a:srgbClr val="0FF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152F9A8-2C28-9F18-CC9F-2BAE78975F1D}"/>
              </a:ext>
            </a:extLst>
          </p:cNvPr>
          <p:cNvSpPr/>
          <p:nvPr/>
        </p:nvSpPr>
        <p:spPr>
          <a:xfrm>
            <a:off x="4161710" y="2168952"/>
            <a:ext cx="664893" cy="649705"/>
          </a:xfrm>
          <a:prstGeom prst="rect">
            <a:avLst/>
          </a:prstGeom>
          <a:noFill/>
          <a:ln w="28575">
            <a:solidFill>
              <a:srgbClr val="0FF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A5604FE-D5C6-843F-3064-E9FDCA7E302E}"/>
              </a:ext>
            </a:extLst>
          </p:cNvPr>
          <p:cNvSpPr/>
          <p:nvPr/>
        </p:nvSpPr>
        <p:spPr>
          <a:xfrm>
            <a:off x="4116691" y="2932233"/>
            <a:ext cx="664893" cy="649705"/>
          </a:xfrm>
          <a:prstGeom prst="rect">
            <a:avLst/>
          </a:prstGeom>
          <a:noFill/>
          <a:ln w="28575">
            <a:solidFill>
              <a:srgbClr val="0FF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2839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k-Reciprocal Reranking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A551B7-735C-9A58-7E3E-38EBED4AE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kumimoji="1" lang="en-US" altLang="ko-KR" dirty="0"/>
                  <a:t>Local query Expansion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endParaRPr kumimoji="1"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ko-KR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ℜ</m:t>
                        </m:r>
                      </m:e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1)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kumimoji="1"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kumimoji="1" lang="en-US" altLang="ko-KR" dirty="0"/>
                  <a:t>.  -&gt; k1&gt;k2 </a:t>
                </a:r>
              </a:p>
              <a:p>
                <a:r>
                  <a:rPr kumimoji="1" lang="en-US" altLang="ko-KR" dirty="0"/>
                  <a:t>Final Distance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1−⋋</m:t>
                        </m:r>
                      </m:e>
                    </m:d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⋋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dirty="0"/>
              </a:p>
              <a:p>
                <a:r>
                  <a:rPr kumimoji="1" lang="en-US" altLang="ko-KR" dirty="0"/>
                  <a:t>Complexity</a:t>
                </a:r>
              </a:p>
              <a:p>
                <a:pPr lvl="1"/>
                <a:r>
                  <a:rPr kumimoji="1" lang="en-US" altLang="ko-KR" dirty="0"/>
                  <a:t>Gallery size = N</a:t>
                </a:r>
              </a:p>
              <a:p>
                <a:pPr lvl="1"/>
                <a:r>
                  <a:rPr kumimoji="1" lang="en-US" altLang="ko-KR" dirty="0"/>
                  <a:t>distance measure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ranking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𝑙𝑜𝑔𝑁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Gallery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offline</a:t>
                </a:r>
                <a:r>
                  <a:rPr kumimoji="1" lang="ko-KR" altLang="en-US" dirty="0" err="1"/>
                  <a:t>으로</a:t>
                </a:r>
                <a:r>
                  <a:rPr kumimoji="1" lang="ko-KR" altLang="en-US" dirty="0"/>
                  <a:t> 저장하고 계산한다고 </a:t>
                </a:r>
                <a:r>
                  <a:rPr kumimoji="1" lang="ko-KR" altLang="en-US" dirty="0" err="1"/>
                  <a:t>가정시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 lvl="2"/>
                <a:r>
                  <a:rPr kumimoji="1" lang="en-US" altLang="ko-KR" dirty="0"/>
                  <a:t>distance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kumimoji="1" lang="en-US" altLang="ko-KR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kumimoji="1" lang="en-US" altLang="ko-KR" dirty="0"/>
                  <a:t>ranking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𝑁𝑙𝑜𝑔𝑁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lvl="2"/>
                <a:endParaRPr kumimoji="1"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A551B7-735C-9A58-7E3E-38EBED4AE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3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0649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Other techniques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A551B7-735C-9A58-7E3E-38EBED4AE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 err="1"/>
                  <a:t>GeM</a:t>
                </a:r>
                <a:r>
                  <a:rPr kumimoji="1" lang="en-US" altLang="ko-KR" dirty="0"/>
                  <a:t>(Generalized-mean) Pooling</a:t>
                </a:r>
              </a:p>
              <a:p>
                <a:pPr lvl="1"/>
                <a:r>
                  <a:rPr kumimoji="1" lang="en-US" altLang="ko-KR" dirty="0"/>
                  <a:t>Global Max Pooling</a:t>
                </a:r>
                <a:r>
                  <a:rPr kumimoji="1" lang="ko-KR" altLang="en-US" dirty="0"/>
                  <a:t>과 </a:t>
                </a:r>
                <a:r>
                  <a:rPr kumimoji="1" lang="en-US" altLang="ko-KR" dirty="0"/>
                  <a:t>Average Pooling </a:t>
                </a:r>
                <a:r>
                  <a:rPr kumimoji="1" lang="ko-KR" altLang="en-US" dirty="0"/>
                  <a:t>사이의 효과를 냄</a:t>
                </a:r>
                <a:endParaRPr kumimoji="1" lang="en-US" altLang="ko-KR" dirty="0"/>
              </a:p>
              <a:p>
                <a:pPr lvl="2"/>
                <a:r>
                  <a:rPr kumimoji="1" lang="ko-KR" altLang="en-US" dirty="0"/>
                  <a:t>기존 </a:t>
                </a:r>
                <a:r>
                  <a:rPr kumimoji="1" lang="en-US" altLang="ko-KR" dirty="0"/>
                  <a:t>Feature Descriptor </a:t>
                </a:r>
                <a:r>
                  <a:rPr kumimoji="1" lang="ko-KR" altLang="en-US" dirty="0"/>
                  <a:t>보다 좋은 성능</a:t>
                </a:r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P</a:t>
                </a:r>
                <a:r>
                  <a:rPr kumimoji="1" lang="ko-KR" altLang="en-US" dirty="0"/>
                  <a:t>는 각 </a:t>
                </a:r>
                <a:r>
                  <a:rPr kumimoji="1" lang="en-US" altLang="ko-KR" dirty="0"/>
                  <a:t>feature map</a:t>
                </a:r>
                <a:r>
                  <a:rPr kumimoji="1" lang="ko-KR" altLang="en-US" dirty="0"/>
                  <a:t>마다 하나씩 설정가능하고 전체로 통일가능</a:t>
                </a:r>
                <a:r>
                  <a:rPr kumimoji="1" lang="en-US" altLang="ko-KR" dirty="0"/>
                  <a:t>P</a:t>
                </a:r>
              </a:p>
              <a:p>
                <a:pPr lvl="1"/>
                <a:r>
                  <a:rPr kumimoji="1" lang="en-US" altLang="ko-KR" dirty="0"/>
                  <a:t>P</a:t>
                </a:r>
                <a:r>
                  <a:rPr kumimoji="1" lang="ko-KR" altLang="en-US" dirty="0"/>
                  <a:t>값 또한 학습 가능</a:t>
                </a:r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P=1 -&gt; average pooling(</a:t>
                </a:r>
                <a:r>
                  <a:rPr kumimoji="1" lang="en-US" altLang="ko-KR" dirty="0" err="1"/>
                  <a:t>SPoC</a:t>
                </a:r>
                <a:r>
                  <a:rPr kumimoji="1" lang="en-US" altLang="ko-KR" dirty="0"/>
                  <a:t>), P=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kumimoji="1" lang="en-US" altLang="ko-KR" dirty="0"/>
                  <a:t> -&gt; Global Max Pooling(MAC)</a:t>
                </a:r>
              </a:p>
              <a:p>
                <a:pPr lvl="2"/>
                <a:r>
                  <a:rPr kumimoji="1" lang="en-US" altLang="ko-KR" dirty="0" err="1"/>
                  <a:t>SPoC</a:t>
                </a:r>
                <a:r>
                  <a:rPr kumimoji="1" lang="en-US" altLang="ko-KR" dirty="0"/>
                  <a:t> : </a:t>
                </a:r>
                <a:r>
                  <a:rPr kumimoji="1" lang="ko-KR" altLang="en-US" dirty="0"/>
                  <a:t>이미지 내 큰 특징을 잘 포착</a:t>
                </a:r>
                <a:endParaRPr kumimoji="1" lang="en-US" altLang="ko-KR" dirty="0"/>
              </a:p>
              <a:p>
                <a:pPr lvl="2"/>
                <a:r>
                  <a:rPr kumimoji="1" lang="en-US" altLang="ko-KR" dirty="0"/>
                  <a:t>MAC : </a:t>
                </a:r>
                <a:r>
                  <a:rPr kumimoji="1" lang="ko-KR" altLang="en-US" dirty="0"/>
                  <a:t>이미지 내 작은 특징을 잘 포착</a:t>
                </a:r>
                <a:endParaRPr kumimoji="1" lang="en-US" altLang="ko-KR" dirty="0"/>
              </a:p>
              <a:p>
                <a:pPr lvl="2"/>
                <a:endParaRPr kumimoji="1" lang="en-US" altLang="ko-KR" dirty="0"/>
              </a:p>
              <a:p>
                <a:pPr lvl="1"/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A551B7-735C-9A58-7E3E-38EBED4AE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15</a:t>
            </a:fld>
            <a:endParaRPr kumimoji="1"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B19F84F-6539-EAE1-94CA-4B24F07AB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293" y="1305771"/>
            <a:ext cx="3795829" cy="825409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271FD130-3653-A2EA-E619-93DA332649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04" b="823"/>
          <a:stretch/>
        </p:blipFill>
        <p:spPr>
          <a:xfrm>
            <a:off x="6603197" y="89744"/>
            <a:ext cx="4072022" cy="550761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9B048E4-3DEC-7A90-4FD6-7E8EFF7122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01" b="1510"/>
          <a:stretch/>
        </p:blipFill>
        <p:spPr>
          <a:xfrm>
            <a:off x="6668804" y="710729"/>
            <a:ext cx="3795829" cy="636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D6B01C-682F-63D3-CCDC-ABF42EF53FEC}"/>
                  </a:ext>
                </a:extLst>
              </p:cNvPr>
              <p:cNvSpPr txBox="1"/>
              <p:nvPr/>
            </p:nvSpPr>
            <p:spPr>
              <a:xfrm>
                <a:off x="10875917" y="183408"/>
                <a:ext cx="1015787" cy="281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𝑃𝑜𝑜𝑙𝑖𝑛𝑔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D6B01C-682F-63D3-CCDC-ABF42EF53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5917" y="183408"/>
                <a:ext cx="1015787" cy="281679"/>
              </a:xfrm>
              <a:prstGeom prst="rect">
                <a:avLst/>
              </a:prstGeom>
              <a:blipFill>
                <a:blip r:embed="rId7"/>
                <a:stretch>
                  <a:fillRect r="-1235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AC1B6C-F752-B0C6-63CE-330BF97CB39B}"/>
                  </a:ext>
                </a:extLst>
              </p:cNvPr>
              <p:cNvSpPr txBox="1"/>
              <p:nvPr/>
            </p:nvSpPr>
            <p:spPr>
              <a:xfrm>
                <a:off x="10875916" y="842106"/>
                <a:ext cx="131608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0" dirty="0"/>
                  <a:t>Average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𝑃𝑜𝑜𝑙𝑖𝑛𝑔</m:t>
                    </m:r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AC1B6C-F752-B0C6-63CE-330BF97CB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5916" y="842106"/>
                <a:ext cx="1316084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55AB807-AAF5-D8A0-E84C-D32A016D94C1}"/>
              </a:ext>
            </a:extLst>
          </p:cNvPr>
          <p:cNvSpPr txBox="1"/>
          <p:nvPr/>
        </p:nvSpPr>
        <p:spPr>
          <a:xfrm>
            <a:off x="10817209" y="1487191"/>
            <a:ext cx="1316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GeM</a:t>
            </a:r>
            <a:r>
              <a:rPr lang="en-US" altLang="ko-KR" sz="1200" dirty="0"/>
              <a:t> Pooling</a:t>
            </a:r>
            <a:endParaRPr lang="ko-KR" altLang="en-US" sz="1200" dirty="0"/>
          </a:p>
        </p:txBody>
      </p:sp>
      <p:pic>
        <p:nvPicPr>
          <p:cNvPr id="21" name="그림 20" descr="텍스트, 하늘이(가) 표시된 사진&#10;&#10;자동 생성된 설명">
            <a:extLst>
              <a:ext uri="{FF2B5EF4-FFF2-40B4-BE49-F238E27FC236}">
                <a16:creationId xmlns:a16="http://schemas.microsoft.com/office/drawing/2014/main" id="{CCC4D032-D7CE-2847-D09A-611FBD735A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1293" y="4666227"/>
            <a:ext cx="3541698" cy="190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82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Other techniques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GeM</a:t>
            </a:r>
            <a:r>
              <a:rPr kumimoji="1" lang="en-US" altLang="ko-KR" dirty="0"/>
              <a:t>(Generalized-mean) Pooling</a:t>
            </a:r>
          </a:p>
          <a:p>
            <a:pPr lvl="1"/>
            <a:r>
              <a:rPr kumimoji="1" lang="en-US" altLang="ko-KR" dirty="0" err="1"/>
              <a:t>PyTorch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구현 코드</a:t>
            </a:r>
            <a:r>
              <a:rPr kumimoji="1" lang="en-US" altLang="ko-KR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16</a:t>
            </a:fld>
            <a:endParaRPr kumimoji="1"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B19F84F-6539-EAE1-94CA-4B24F07AB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52" y="981505"/>
            <a:ext cx="3795829" cy="8254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77943-C035-A15E-AFDF-AF17D95F941D}"/>
              </a:ext>
            </a:extLst>
          </p:cNvPr>
          <p:cNvSpPr txBox="1"/>
          <p:nvPr/>
        </p:nvSpPr>
        <p:spPr>
          <a:xfrm>
            <a:off x="838200" y="3196459"/>
            <a:ext cx="1110848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600" b="1" dirty="0">
                <a:effectLst/>
              </a:rPr>
              <a:t>class</a:t>
            </a:r>
            <a:r>
              <a:rPr lang="en" altLang="ko-KR" sz="1600" dirty="0"/>
              <a:t> </a:t>
            </a:r>
            <a:r>
              <a:rPr lang="en" altLang="ko-KR" sz="1600" b="1" dirty="0" err="1">
                <a:solidFill>
                  <a:srgbClr val="445588"/>
                </a:solidFill>
                <a:effectLst/>
              </a:rPr>
              <a:t>GeM</a:t>
            </a:r>
            <a:r>
              <a:rPr lang="en" altLang="ko-KR" sz="1600" dirty="0">
                <a:effectLst/>
              </a:rPr>
              <a:t>(</a:t>
            </a:r>
            <a:r>
              <a:rPr lang="en" altLang="ko-KR" sz="1600" dirty="0" err="1">
                <a:effectLst/>
              </a:rPr>
              <a:t>nn.Module</a:t>
            </a:r>
            <a:r>
              <a:rPr lang="en" altLang="ko-KR" sz="1600" dirty="0">
                <a:effectLst/>
              </a:rPr>
              <a:t>):</a:t>
            </a:r>
            <a:r>
              <a:rPr lang="en" altLang="ko-KR" sz="1600" dirty="0"/>
              <a:t> </a:t>
            </a:r>
          </a:p>
          <a:p>
            <a:r>
              <a:rPr lang="en" altLang="ko-KR" sz="1600" b="1" dirty="0">
                <a:effectLst/>
              </a:rPr>
              <a:t>	def</a:t>
            </a:r>
            <a:r>
              <a:rPr lang="en" altLang="ko-KR" sz="1600" dirty="0"/>
              <a:t> </a:t>
            </a:r>
            <a:r>
              <a:rPr lang="en" altLang="ko-KR" sz="1600" b="1" dirty="0">
                <a:solidFill>
                  <a:srgbClr val="990000"/>
                </a:solidFill>
                <a:effectLst/>
              </a:rPr>
              <a:t>__</a:t>
            </a:r>
            <a:r>
              <a:rPr lang="en" altLang="ko-KR" sz="1600" b="1" dirty="0" err="1">
                <a:solidFill>
                  <a:srgbClr val="990000"/>
                </a:solidFill>
                <a:effectLst/>
              </a:rPr>
              <a:t>init</a:t>
            </a:r>
            <a:r>
              <a:rPr lang="en" altLang="ko-KR" sz="1600" b="1" dirty="0">
                <a:solidFill>
                  <a:srgbClr val="990000"/>
                </a:solidFill>
                <a:effectLst/>
              </a:rPr>
              <a:t>__</a:t>
            </a:r>
            <a:r>
              <a:rPr lang="en" altLang="ko-KR" sz="1600" dirty="0">
                <a:effectLst/>
              </a:rPr>
              <a:t>(</a:t>
            </a:r>
            <a:r>
              <a:rPr lang="en" altLang="ko-KR" sz="1600" dirty="0">
                <a:solidFill>
                  <a:srgbClr val="999999"/>
                </a:solidFill>
                <a:effectLst/>
              </a:rPr>
              <a:t>self</a:t>
            </a:r>
            <a:r>
              <a:rPr lang="en" altLang="ko-KR" sz="1600" dirty="0">
                <a:effectLst/>
              </a:rPr>
              <a:t>,</a:t>
            </a:r>
            <a:r>
              <a:rPr lang="en" altLang="ko-KR" sz="1600" dirty="0"/>
              <a:t> </a:t>
            </a:r>
            <a:r>
              <a:rPr lang="en" altLang="ko-KR" sz="1600" dirty="0">
                <a:effectLst/>
              </a:rPr>
              <a:t>p</a:t>
            </a:r>
            <a:r>
              <a:rPr lang="en" altLang="ko-KR" sz="1600" b="1" dirty="0">
                <a:effectLst/>
              </a:rPr>
              <a:t>=</a:t>
            </a:r>
            <a:r>
              <a:rPr lang="en" altLang="ko-KR" sz="1600" dirty="0">
                <a:solidFill>
                  <a:srgbClr val="009999"/>
                </a:solidFill>
                <a:effectLst/>
              </a:rPr>
              <a:t>3</a:t>
            </a:r>
            <a:r>
              <a:rPr lang="en" altLang="ko-KR" sz="1600" dirty="0">
                <a:effectLst/>
              </a:rPr>
              <a:t>,</a:t>
            </a:r>
            <a:r>
              <a:rPr lang="en" altLang="ko-KR" sz="1600" dirty="0"/>
              <a:t> </a:t>
            </a:r>
            <a:r>
              <a:rPr lang="en" altLang="ko-KR" sz="1600" dirty="0">
                <a:effectLst/>
              </a:rPr>
              <a:t>eps</a:t>
            </a:r>
            <a:r>
              <a:rPr lang="en" altLang="ko-KR" sz="1600" b="1" dirty="0">
                <a:effectLst/>
              </a:rPr>
              <a:t>=</a:t>
            </a:r>
            <a:r>
              <a:rPr lang="en" altLang="ko-KR" sz="1600" dirty="0">
                <a:solidFill>
                  <a:srgbClr val="009999"/>
                </a:solidFill>
                <a:effectLst/>
              </a:rPr>
              <a:t>1e-6</a:t>
            </a:r>
            <a:r>
              <a:rPr lang="en" altLang="ko-KR" sz="1600" dirty="0">
                <a:effectLst/>
              </a:rPr>
              <a:t>):</a:t>
            </a:r>
            <a:r>
              <a:rPr lang="en" altLang="ko-KR" sz="1600" dirty="0"/>
              <a:t> </a:t>
            </a:r>
          </a:p>
          <a:p>
            <a:r>
              <a:rPr lang="en" altLang="ko-KR" sz="1600" dirty="0">
                <a:solidFill>
                  <a:srgbClr val="0086B3"/>
                </a:solidFill>
                <a:effectLst/>
              </a:rPr>
              <a:t>		super</a:t>
            </a:r>
            <a:r>
              <a:rPr lang="en" altLang="ko-KR" sz="1600" dirty="0">
                <a:effectLst/>
              </a:rPr>
              <a:t>(</a:t>
            </a:r>
            <a:r>
              <a:rPr lang="en" altLang="ko-KR" sz="1600" dirty="0" err="1">
                <a:effectLst/>
              </a:rPr>
              <a:t>GeM,</a:t>
            </a:r>
            <a:r>
              <a:rPr lang="en" altLang="ko-KR" sz="1600" dirty="0" err="1">
                <a:solidFill>
                  <a:srgbClr val="999999"/>
                </a:solidFill>
                <a:effectLst/>
              </a:rPr>
              <a:t>self</a:t>
            </a:r>
            <a:r>
              <a:rPr lang="en" altLang="ko-KR" sz="1600" dirty="0">
                <a:effectLst/>
              </a:rPr>
              <a:t>).__</a:t>
            </a:r>
            <a:r>
              <a:rPr lang="en" altLang="ko-KR" sz="1600" dirty="0" err="1">
                <a:effectLst/>
              </a:rPr>
              <a:t>init</a:t>
            </a:r>
            <a:r>
              <a:rPr lang="en" altLang="ko-KR" sz="1600" dirty="0">
                <a:effectLst/>
              </a:rPr>
              <a:t>__()</a:t>
            </a:r>
            <a:r>
              <a:rPr lang="en" altLang="ko-KR" sz="1600" dirty="0"/>
              <a:t> </a:t>
            </a:r>
          </a:p>
          <a:p>
            <a:r>
              <a:rPr lang="en" altLang="ko-KR" sz="1600" dirty="0">
                <a:solidFill>
                  <a:srgbClr val="999999"/>
                </a:solidFill>
                <a:effectLst/>
              </a:rPr>
              <a:t>		</a:t>
            </a:r>
            <a:r>
              <a:rPr lang="en" altLang="ko-KR" sz="1600" dirty="0" err="1">
                <a:solidFill>
                  <a:srgbClr val="999999"/>
                </a:solidFill>
                <a:effectLst/>
              </a:rPr>
              <a:t>self</a:t>
            </a:r>
            <a:r>
              <a:rPr lang="en" altLang="ko-KR" sz="1600" dirty="0" err="1">
                <a:effectLst/>
              </a:rPr>
              <a:t>.p</a:t>
            </a:r>
            <a:r>
              <a:rPr lang="en" altLang="ko-KR" sz="1600" dirty="0"/>
              <a:t> </a:t>
            </a:r>
            <a:r>
              <a:rPr lang="en" altLang="ko-KR" sz="1600" b="1" dirty="0">
                <a:effectLst/>
              </a:rPr>
              <a:t>=</a:t>
            </a:r>
            <a:r>
              <a:rPr lang="en" altLang="ko-KR" sz="1600" dirty="0"/>
              <a:t> </a:t>
            </a:r>
            <a:r>
              <a:rPr lang="en" altLang="ko-KR" sz="1600" dirty="0" err="1">
                <a:effectLst/>
              </a:rPr>
              <a:t>nn.Parameter</a:t>
            </a:r>
            <a:r>
              <a:rPr lang="en" altLang="ko-KR" sz="1600" dirty="0">
                <a:effectLst/>
              </a:rPr>
              <a:t>(</a:t>
            </a:r>
            <a:r>
              <a:rPr lang="en" altLang="ko-KR" sz="1600" dirty="0" err="1">
                <a:effectLst/>
              </a:rPr>
              <a:t>torch.ones</a:t>
            </a:r>
            <a:r>
              <a:rPr lang="en" altLang="ko-KR" sz="1600" dirty="0">
                <a:effectLst/>
              </a:rPr>
              <a:t>(</a:t>
            </a:r>
            <a:r>
              <a:rPr lang="en" altLang="ko-KR" sz="1600" dirty="0">
                <a:solidFill>
                  <a:srgbClr val="009999"/>
                </a:solidFill>
                <a:effectLst/>
              </a:rPr>
              <a:t>1</a:t>
            </a:r>
            <a:r>
              <a:rPr lang="en" altLang="ko-KR" sz="1600" dirty="0">
                <a:effectLst/>
              </a:rPr>
              <a:t>)</a:t>
            </a:r>
            <a:r>
              <a:rPr lang="en" altLang="ko-KR" sz="1600" b="1" dirty="0">
                <a:effectLst/>
              </a:rPr>
              <a:t>*</a:t>
            </a:r>
            <a:r>
              <a:rPr lang="en" altLang="ko-KR" sz="1600" dirty="0">
                <a:effectLst/>
              </a:rPr>
              <a:t>p)</a:t>
            </a:r>
          </a:p>
          <a:p>
            <a:r>
              <a:rPr lang="en" altLang="ko-KR" sz="1600" dirty="0"/>
              <a:t>		</a:t>
            </a:r>
            <a:r>
              <a:rPr lang="en" altLang="ko-KR" sz="1600" dirty="0" err="1">
                <a:solidFill>
                  <a:srgbClr val="999999"/>
                </a:solidFill>
                <a:effectLst/>
              </a:rPr>
              <a:t>self</a:t>
            </a:r>
            <a:r>
              <a:rPr lang="en" altLang="ko-KR" sz="1600" dirty="0" err="1">
                <a:effectLst/>
              </a:rPr>
              <a:t>.eps</a:t>
            </a:r>
            <a:r>
              <a:rPr lang="en" altLang="ko-KR" sz="1600" dirty="0"/>
              <a:t> </a:t>
            </a:r>
            <a:r>
              <a:rPr lang="en" altLang="ko-KR" sz="1600" b="1" dirty="0">
                <a:effectLst/>
              </a:rPr>
              <a:t>=</a:t>
            </a:r>
            <a:r>
              <a:rPr lang="en" altLang="ko-KR" sz="1600" dirty="0"/>
              <a:t> </a:t>
            </a:r>
            <a:r>
              <a:rPr lang="en" altLang="ko-KR" sz="1600" dirty="0">
                <a:effectLst/>
              </a:rPr>
              <a:t>eps</a:t>
            </a:r>
            <a:r>
              <a:rPr lang="en" altLang="ko-KR" sz="1600" dirty="0"/>
              <a:t> </a:t>
            </a:r>
          </a:p>
          <a:p>
            <a:r>
              <a:rPr lang="en" altLang="ko-KR" sz="1600" b="1" dirty="0">
                <a:effectLst/>
              </a:rPr>
              <a:t>	def</a:t>
            </a:r>
            <a:r>
              <a:rPr lang="en" altLang="ko-KR" sz="1600" dirty="0"/>
              <a:t> </a:t>
            </a:r>
            <a:r>
              <a:rPr lang="en" altLang="ko-KR" sz="1600" b="1" dirty="0">
                <a:solidFill>
                  <a:srgbClr val="990000"/>
                </a:solidFill>
                <a:effectLst/>
              </a:rPr>
              <a:t>forward</a:t>
            </a:r>
            <a:r>
              <a:rPr lang="en" altLang="ko-KR" sz="1600" dirty="0">
                <a:effectLst/>
              </a:rPr>
              <a:t>(</a:t>
            </a:r>
            <a:r>
              <a:rPr lang="en" altLang="ko-KR" sz="1600" dirty="0">
                <a:solidFill>
                  <a:srgbClr val="999999"/>
                </a:solidFill>
                <a:effectLst/>
              </a:rPr>
              <a:t>self</a:t>
            </a:r>
            <a:r>
              <a:rPr lang="en" altLang="ko-KR" sz="1600" dirty="0">
                <a:effectLst/>
              </a:rPr>
              <a:t>,</a:t>
            </a:r>
            <a:r>
              <a:rPr lang="en" altLang="ko-KR" sz="1600" dirty="0"/>
              <a:t> </a:t>
            </a:r>
            <a:r>
              <a:rPr lang="en" altLang="ko-KR" sz="1600" dirty="0">
                <a:effectLst/>
              </a:rPr>
              <a:t>x):</a:t>
            </a:r>
            <a:r>
              <a:rPr lang="en" altLang="ko-KR" sz="1600" dirty="0"/>
              <a:t> </a:t>
            </a:r>
          </a:p>
          <a:p>
            <a:r>
              <a:rPr lang="en" altLang="ko-KR" sz="1600" b="1" dirty="0">
                <a:effectLst/>
              </a:rPr>
              <a:t>		return</a:t>
            </a:r>
            <a:r>
              <a:rPr lang="en" altLang="ko-KR" sz="1600" dirty="0"/>
              <a:t> </a:t>
            </a:r>
            <a:r>
              <a:rPr lang="en" altLang="ko-KR" sz="1600" dirty="0" err="1">
                <a:solidFill>
                  <a:srgbClr val="999999"/>
                </a:solidFill>
                <a:effectLst/>
              </a:rPr>
              <a:t>self</a:t>
            </a:r>
            <a:r>
              <a:rPr lang="en" altLang="ko-KR" sz="1600" dirty="0" err="1">
                <a:effectLst/>
              </a:rPr>
              <a:t>.gem</a:t>
            </a:r>
            <a:r>
              <a:rPr lang="en" altLang="ko-KR" sz="1600" dirty="0">
                <a:effectLst/>
              </a:rPr>
              <a:t>(x,</a:t>
            </a:r>
            <a:r>
              <a:rPr lang="en" altLang="ko-KR" sz="1600" dirty="0"/>
              <a:t> </a:t>
            </a:r>
            <a:r>
              <a:rPr lang="en" altLang="ko-KR" sz="1600" dirty="0">
                <a:effectLst/>
              </a:rPr>
              <a:t>p</a:t>
            </a:r>
            <a:r>
              <a:rPr lang="en" altLang="ko-KR" sz="1600" b="1" dirty="0">
                <a:effectLst/>
              </a:rPr>
              <a:t>=</a:t>
            </a:r>
            <a:r>
              <a:rPr lang="en" altLang="ko-KR" sz="1600" dirty="0" err="1">
                <a:solidFill>
                  <a:srgbClr val="999999"/>
                </a:solidFill>
                <a:effectLst/>
              </a:rPr>
              <a:t>self</a:t>
            </a:r>
            <a:r>
              <a:rPr lang="en" altLang="ko-KR" sz="1600" dirty="0" err="1">
                <a:effectLst/>
              </a:rPr>
              <a:t>.p</a:t>
            </a:r>
            <a:r>
              <a:rPr lang="en" altLang="ko-KR" sz="1600" dirty="0">
                <a:effectLst/>
              </a:rPr>
              <a:t>,</a:t>
            </a:r>
            <a:r>
              <a:rPr lang="en" altLang="ko-KR" sz="1600" dirty="0"/>
              <a:t> </a:t>
            </a:r>
            <a:r>
              <a:rPr lang="en" altLang="ko-KR" sz="1600" dirty="0">
                <a:effectLst/>
              </a:rPr>
              <a:t>eps</a:t>
            </a:r>
            <a:r>
              <a:rPr lang="en" altLang="ko-KR" sz="1600" b="1" dirty="0">
                <a:effectLst/>
              </a:rPr>
              <a:t>=</a:t>
            </a:r>
            <a:r>
              <a:rPr lang="en" altLang="ko-KR" sz="1600" dirty="0" err="1">
                <a:solidFill>
                  <a:srgbClr val="999999"/>
                </a:solidFill>
                <a:effectLst/>
              </a:rPr>
              <a:t>self</a:t>
            </a:r>
            <a:r>
              <a:rPr lang="en" altLang="ko-KR" sz="1600" dirty="0" err="1">
                <a:effectLst/>
              </a:rPr>
              <a:t>.eps</a:t>
            </a:r>
            <a:r>
              <a:rPr lang="en" altLang="ko-KR" sz="1600" dirty="0">
                <a:effectLst/>
              </a:rPr>
              <a:t>)</a:t>
            </a:r>
            <a:r>
              <a:rPr lang="en" altLang="ko-KR" sz="1600" dirty="0"/>
              <a:t> </a:t>
            </a:r>
          </a:p>
          <a:p>
            <a:r>
              <a:rPr lang="en" altLang="ko-KR" sz="1600" b="1" dirty="0">
                <a:effectLst/>
              </a:rPr>
              <a:t>	def</a:t>
            </a:r>
            <a:r>
              <a:rPr lang="en" altLang="ko-KR" sz="1600" dirty="0"/>
              <a:t> </a:t>
            </a:r>
            <a:r>
              <a:rPr lang="en" altLang="ko-KR" sz="1600" b="1" dirty="0">
                <a:solidFill>
                  <a:srgbClr val="990000"/>
                </a:solidFill>
                <a:effectLst/>
              </a:rPr>
              <a:t>gem</a:t>
            </a:r>
            <a:r>
              <a:rPr lang="en" altLang="ko-KR" sz="1600" dirty="0">
                <a:effectLst/>
              </a:rPr>
              <a:t>(</a:t>
            </a:r>
            <a:r>
              <a:rPr lang="en" altLang="ko-KR" sz="1600" dirty="0">
                <a:solidFill>
                  <a:srgbClr val="999999"/>
                </a:solidFill>
                <a:effectLst/>
              </a:rPr>
              <a:t>self</a:t>
            </a:r>
            <a:r>
              <a:rPr lang="en" altLang="ko-KR" sz="1600" dirty="0">
                <a:effectLst/>
              </a:rPr>
              <a:t>,</a:t>
            </a:r>
            <a:r>
              <a:rPr lang="en" altLang="ko-KR" sz="1600" dirty="0"/>
              <a:t> </a:t>
            </a:r>
            <a:r>
              <a:rPr lang="en" altLang="ko-KR" sz="1600" dirty="0">
                <a:effectLst/>
              </a:rPr>
              <a:t>x,</a:t>
            </a:r>
            <a:r>
              <a:rPr lang="en" altLang="ko-KR" sz="1600" dirty="0"/>
              <a:t> </a:t>
            </a:r>
            <a:r>
              <a:rPr lang="en" altLang="ko-KR" sz="1600" dirty="0">
                <a:effectLst/>
              </a:rPr>
              <a:t>p</a:t>
            </a:r>
            <a:r>
              <a:rPr lang="en" altLang="ko-KR" sz="1600" b="1" dirty="0">
                <a:effectLst/>
              </a:rPr>
              <a:t>=</a:t>
            </a:r>
            <a:r>
              <a:rPr lang="en" altLang="ko-KR" sz="1600" dirty="0">
                <a:solidFill>
                  <a:srgbClr val="009999"/>
                </a:solidFill>
                <a:effectLst/>
              </a:rPr>
              <a:t>3</a:t>
            </a:r>
            <a:r>
              <a:rPr lang="en" altLang="ko-KR" sz="1600" dirty="0">
                <a:effectLst/>
              </a:rPr>
              <a:t>,</a:t>
            </a:r>
            <a:r>
              <a:rPr lang="en" altLang="ko-KR" sz="1600" dirty="0"/>
              <a:t> </a:t>
            </a:r>
            <a:r>
              <a:rPr lang="en" altLang="ko-KR" sz="1600" dirty="0">
                <a:effectLst/>
              </a:rPr>
              <a:t>eps</a:t>
            </a:r>
            <a:r>
              <a:rPr lang="en" altLang="ko-KR" sz="1600" b="1" dirty="0">
                <a:effectLst/>
              </a:rPr>
              <a:t>=</a:t>
            </a:r>
            <a:r>
              <a:rPr lang="en" altLang="ko-KR" sz="1600" dirty="0">
                <a:solidFill>
                  <a:srgbClr val="009999"/>
                </a:solidFill>
                <a:effectLst/>
              </a:rPr>
              <a:t>1e-6</a:t>
            </a:r>
            <a:r>
              <a:rPr lang="en" altLang="ko-KR" sz="1600" dirty="0">
                <a:effectLst/>
              </a:rPr>
              <a:t>):</a:t>
            </a:r>
            <a:r>
              <a:rPr lang="en" altLang="ko-KR" sz="1600" dirty="0"/>
              <a:t> </a:t>
            </a:r>
          </a:p>
          <a:p>
            <a:r>
              <a:rPr lang="en" altLang="ko-KR" sz="1600" b="1" dirty="0">
                <a:effectLst/>
              </a:rPr>
              <a:t>		return</a:t>
            </a:r>
            <a:r>
              <a:rPr lang="en" altLang="ko-KR" sz="1600" dirty="0"/>
              <a:t> </a:t>
            </a:r>
            <a:r>
              <a:rPr lang="en" altLang="ko-KR" sz="1600" dirty="0">
                <a:effectLst/>
              </a:rPr>
              <a:t>F.avg_pool2d(</a:t>
            </a:r>
            <a:r>
              <a:rPr lang="en" altLang="ko-KR" sz="1600" dirty="0" err="1">
                <a:effectLst/>
              </a:rPr>
              <a:t>x.clamp</a:t>
            </a:r>
            <a:r>
              <a:rPr lang="en" altLang="ko-KR" sz="1600" dirty="0">
                <a:effectLst/>
              </a:rPr>
              <a:t>(</a:t>
            </a:r>
            <a:r>
              <a:rPr lang="en" altLang="ko-KR" sz="1600" dirty="0">
                <a:solidFill>
                  <a:srgbClr val="0086B3"/>
                </a:solidFill>
                <a:effectLst/>
              </a:rPr>
              <a:t>min</a:t>
            </a:r>
            <a:r>
              <a:rPr lang="en" altLang="ko-KR" sz="1600" b="1" dirty="0">
                <a:effectLst/>
              </a:rPr>
              <a:t>=</a:t>
            </a:r>
            <a:r>
              <a:rPr lang="en" altLang="ko-KR" sz="1600" dirty="0">
                <a:effectLst/>
              </a:rPr>
              <a:t>eps).</a:t>
            </a:r>
            <a:r>
              <a:rPr lang="en" altLang="ko-KR" sz="1600" dirty="0">
                <a:solidFill>
                  <a:srgbClr val="0086B3"/>
                </a:solidFill>
                <a:effectLst/>
              </a:rPr>
              <a:t>pow</a:t>
            </a:r>
            <a:r>
              <a:rPr lang="en" altLang="ko-KR" sz="1600" dirty="0">
                <a:effectLst/>
              </a:rPr>
              <a:t>(p),</a:t>
            </a:r>
            <a:r>
              <a:rPr lang="en" altLang="ko-KR" sz="1600" dirty="0"/>
              <a:t> </a:t>
            </a:r>
            <a:r>
              <a:rPr lang="en" altLang="ko-KR" sz="1600" dirty="0">
                <a:effectLst/>
              </a:rPr>
              <a:t>(</a:t>
            </a:r>
            <a:r>
              <a:rPr lang="en" altLang="ko-KR" sz="1600" dirty="0" err="1">
                <a:effectLst/>
              </a:rPr>
              <a:t>x.size</a:t>
            </a:r>
            <a:r>
              <a:rPr lang="en" altLang="ko-KR" sz="1600" dirty="0">
                <a:effectLst/>
              </a:rPr>
              <a:t>(</a:t>
            </a:r>
            <a:r>
              <a:rPr lang="en" altLang="ko-KR" sz="1600" b="1" dirty="0">
                <a:effectLst/>
              </a:rPr>
              <a:t>-</a:t>
            </a:r>
            <a:r>
              <a:rPr lang="en" altLang="ko-KR" sz="1600" dirty="0">
                <a:solidFill>
                  <a:srgbClr val="009999"/>
                </a:solidFill>
                <a:effectLst/>
              </a:rPr>
              <a:t>2</a:t>
            </a:r>
            <a:r>
              <a:rPr lang="en" altLang="ko-KR" sz="1600" dirty="0">
                <a:effectLst/>
              </a:rPr>
              <a:t>),</a:t>
            </a:r>
            <a:r>
              <a:rPr lang="en" altLang="ko-KR" sz="1600" dirty="0"/>
              <a:t> </a:t>
            </a:r>
            <a:r>
              <a:rPr lang="en" altLang="ko-KR" sz="1600" dirty="0" err="1">
                <a:effectLst/>
              </a:rPr>
              <a:t>x.size</a:t>
            </a:r>
            <a:r>
              <a:rPr lang="en" altLang="ko-KR" sz="1600" dirty="0">
                <a:effectLst/>
              </a:rPr>
              <a:t>(</a:t>
            </a:r>
            <a:r>
              <a:rPr lang="en" altLang="ko-KR" sz="1600" b="1" dirty="0">
                <a:effectLst/>
              </a:rPr>
              <a:t>-</a:t>
            </a:r>
            <a:r>
              <a:rPr lang="en" altLang="ko-KR" sz="1600" dirty="0">
                <a:solidFill>
                  <a:srgbClr val="009999"/>
                </a:solidFill>
                <a:effectLst/>
              </a:rPr>
              <a:t>1</a:t>
            </a:r>
            <a:r>
              <a:rPr lang="en" altLang="ko-KR" sz="1600" dirty="0">
                <a:effectLst/>
              </a:rPr>
              <a:t>))).</a:t>
            </a:r>
            <a:r>
              <a:rPr lang="en" altLang="ko-KR" sz="1600" dirty="0">
                <a:solidFill>
                  <a:srgbClr val="0086B3"/>
                </a:solidFill>
                <a:effectLst/>
              </a:rPr>
              <a:t>pow</a:t>
            </a:r>
            <a:r>
              <a:rPr lang="en" altLang="ko-KR" sz="1600" dirty="0">
                <a:effectLst/>
              </a:rPr>
              <a:t>(</a:t>
            </a:r>
            <a:r>
              <a:rPr lang="en" altLang="ko-KR" sz="1600" dirty="0">
                <a:solidFill>
                  <a:srgbClr val="009999"/>
                </a:solidFill>
                <a:effectLst/>
              </a:rPr>
              <a:t>1.</a:t>
            </a:r>
            <a:r>
              <a:rPr lang="en" altLang="ko-KR" sz="1600" b="1" dirty="0">
                <a:effectLst/>
              </a:rPr>
              <a:t>/</a:t>
            </a:r>
            <a:r>
              <a:rPr lang="en" altLang="ko-KR" sz="1600" dirty="0">
                <a:effectLst/>
              </a:rPr>
              <a:t>p)</a:t>
            </a:r>
            <a:r>
              <a:rPr lang="en" altLang="ko-KR" sz="1600" dirty="0"/>
              <a:t> </a:t>
            </a:r>
          </a:p>
          <a:p>
            <a:r>
              <a:rPr lang="en" altLang="ko-KR" sz="1600" b="1" dirty="0">
                <a:effectLst/>
              </a:rPr>
              <a:t>	def</a:t>
            </a:r>
            <a:r>
              <a:rPr lang="en" altLang="ko-KR" sz="1600" dirty="0"/>
              <a:t> </a:t>
            </a:r>
            <a:r>
              <a:rPr lang="en" altLang="ko-KR" sz="1600" b="1" dirty="0">
                <a:solidFill>
                  <a:srgbClr val="990000"/>
                </a:solidFill>
                <a:effectLst/>
              </a:rPr>
              <a:t>__</a:t>
            </a:r>
            <a:r>
              <a:rPr lang="en" altLang="ko-KR" sz="1600" b="1" dirty="0" err="1">
                <a:solidFill>
                  <a:srgbClr val="990000"/>
                </a:solidFill>
                <a:effectLst/>
              </a:rPr>
              <a:t>repr</a:t>
            </a:r>
            <a:r>
              <a:rPr lang="en" altLang="ko-KR" sz="1600" b="1" dirty="0">
                <a:solidFill>
                  <a:srgbClr val="990000"/>
                </a:solidFill>
                <a:effectLst/>
              </a:rPr>
              <a:t>__</a:t>
            </a:r>
            <a:r>
              <a:rPr lang="en" altLang="ko-KR" sz="1600" dirty="0">
                <a:effectLst/>
              </a:rPr>
              <a:t>(</a:t>
            </a:r>
            <a:r>
              <a:rPr lang="en" altLang="ko-KR" sz="1600" dirty="0">
                <a:solidFill>
                  <a:srgbClr val="999999"/>
                </a:solidFill>
                <a:effectLst/>
              </a:rPr>
              <a:t>self</a:t>
            </a:r>
            <a:r>
              <a:rPr lang="en" altLang="ko-KR" sz="1600" dirty="0">
                <a:effectLst/>
              </a:rPr>
              <a:t>):</a:t>
            </a:r>
            <a:r>
              <a:rPr lang="en" altLang="ko-KR" sz="1600" dirty="0"/>
              <a:t> </a:t>
            </a:r>
          </a:p>
          <a:p>
            <a:r>
              <a:rPr lang="en" altLang="ko-KR" sz="1600" b="1" dirty="0">
                <a:effectLst/>
              </a:rPr>
              <a:t>		return</a:t>
            </a:r>
            <a:r>
              <a:rPr lang="en" altLang="ko-KR" sz="1600" dirty="0"/>
              <a:t> </a:t>
            </a:r>
            <a:r>
              <a:rPr lang="en" altLang="ko-KR" sz="1600" dirty="0" err="1">
                <a:solidFill>
                  <a:srgbClr val="999999"/>
                </a:solidFill>
                <a:effectLst/>
              </a:rPr>
              <a:t>self</a:t>
            </a:r>
            <a:r>
              <a:rPr lang="en" altLang="ko-KR" sz="1600" dirty="0" err="1">
                <a:effectLst/>
              </a:rPr>
              <a:t>.__class__.__name</a:t>
            </a:r>
            <a:r>
              <a:rPr lang="en" altLang="ko-KR" sz="1600" dirty="0">
                <a:effectLst/>
              </a:rPr>
              <a:t>__</a:t>
            </a:r>
            <a:r>
              <a:rPr lang="en" altLang="ko-KR" sz="1600" dirty="0"/>
              <a:t> </a:t>
            </a:r>
            <a:r>
              <a:rPr lang="en" altLang="ko-KR" sz="1600" b="1" dirty="0">
                <a:effectLst/>
              </a:rPr>
              <a:t>+</a:t>
            </a:r>
            <a:r>
              <a:rPr lang="en" altLang="ko-KR" sz="1600" dirty="0"/>
              <a:t> </a:t>
            </a:r>
            <a:r>
              <a:rPr lang="en" altLang="ko-KR" sz="1600" dirty="0">
                <a:solidFill>
                  <a:srgbClr val="DD1144"/>
                </a:solidFill>
                <a:effectLst/>
              </a:rPr>
              <a:t>'('</a:t>
            </a:r>
            <a:r>
              <a:rPr lang="en" altLang="ko-KR" sz="1600" dirty="0"/>
              <a:t> </a:t>
            </a:r>
            <a:r>
              <a:rPr lang="en" altLang="ko-KR" sz="1600" b="1" dirty="0">
                <a:effectLst/>
              </a:rPr>
              <a:t>+</a:t>
            </a:r>
            <a:r>
              <a:rPr lang="en" altLang="ko-KR" sz="1600" dirty="0"/>
              <a:t> </a:t>
            </a:r>
            <a:r>
              <a:rPr lang="en" altLang="ko-KR" sz="1600" dirty="0">
                <a:solidFill>
                  <a:srgbClr val="DD1144"/>
                </a:solidFill>
                <a:effectLst/>
              </a:rPr>
              <a:t>'p='</a:t>
            </a:r>
            <a:r>
              <a:rPr lang="en" altLang="ko-KR" sz="1600" dirty="0"/>
              <a:t> </a:t>
            </a:r>
            <a:r>
              <a:rPr lang="en" altLang="ko-KR" sz="1600" b="1" dirty="0">
                <a:effectLst/>
              </a:rPr>
              <a:t>+</a:t>
            </a:r>
            <a:r>
              <a:rPr lang="en" altLang="ko-KR" sz="1600" dirty="0"/>
              <a:t> </a:t>
            </a:r>
            <a:r>
              <a:rPr lang="en" altLang="ko-KR" sz="1600" dirty="0">
                <a:solidFill>
                  <a:srgbClr val="DD1144"/>
                </a:solidFill>
                <a:effectLst/>
              </a:rPr>
              <a:t>'{:.4f}'</a:t>
            </a:r>
            <a:r>
              <a:rPr lang="en" altLang="ko-KR" sz="1600" dirty="0">
                <a:effectLst/>
              </a:rPr>
              <a:t>.</a:t>
            </a:r>
            <a:r>
              <a:rPr lang="en" altLang="ko-KR" sz="1600" dirty="0">
                <a:solidFill>
                  <a:srgbClr val="0086B3"/>
                </a:solidFill>
                <a:effectLst/>
              </a:rPr>
              <a:t>format</a:t>
            </a:r>
            <a:r>
              <a:rPr lang="en" altLang="ko-KR" sz="1600" dirty="0">
                <a:effectLst/>
              </a:rPr>
              <a:t>(</a:t>
            </a:r>
            <a:r>
              <a:rPr lang="en" altLang="ko-KR" sz="1600" dirty="0" err="1">
                <a:solidFill>
                  <a:srgbClr val="999999"/>
                </a:solidFill>
                <a:effectLst/>
              </a:rPr>
              <a:t>self</a:t>
            </a:r>
            <a:r>
              <a:rPr lang="en" altLang="ko-KR" sz="1600" dirty="0" err="1">
                <a:effectLst/>
              </a:rPr>
              <a:t>.p.data.tolist</a:t>
            </a:r>
            <a:r>
              <a:rPr lang="en" altLang="ko-KR" sz="1600" dirty="0">
                <a:effectLst/>
              </a:rPr>
              <a:t>()[</a:t>
            </a:r>
            <a:r>
              <a:rPr lang="en" altLang="ko-KR" sz="1600" dirty="0">
                <a:solidFill>
                  <a:srgbClr val="009999"/>
                </a:solidFill>
                <a:effectLst/>
              </a:rPr>
              <a:t>0</a:t>
            </a:r>
            <a:r>
              <a:rPr lang="en" altLang="ko-KR" sz="1600" dirty="0">
                <a:effectLst/>
              </a:rPr>
              <a:t>])</a:t>
            </a:r>
            <a:r>
              <a:rPr lang="en" altLang="ko-KR" sz="1600" dirty="0"/>
              <a:t> </a:t>
            </a:r>
            <a:r>
              <a:rPr lang="en" altLang="ko-KR" sz="1600" b="1" dirty="0">
                <a:effectLst/>
              </a:rPr>
              <a:t>+</a:t>
            </a:r>
            <a:r>
              <a:rPr lang="en" altLang="ko-KR" sz="1600" dirty="0"/>
              <a:t> </a:t>
            </a:r>
            <a:r>
              <a:rPr lang="en" altLang="ko-KR" sz="1600" dirty="0">
                <a:solidFill>
                  <a:srgbClr val="DD1144"/>
                </a:solidFill>
                <a:effectLst/>
              </a:rPr>
              <a:t>', '</a:t>
            </a:r>
            <a:r>
              <a:rPr lang="en" altLang="ko-KR" sz="1600" dirty="0"/>
              <a:t> </a:t>
            </a:r>
            <a:r>
              <a:rPr lang="en" altLang="ko-KR" sz="1600" b="1" dirty="0">
                <a:effectLst/>
              </a:rPr>
              <a:t>+</a:t>
            </a:r>
            <a:r>
              <a:rPr lang="en" altLang="ko-KR" sz="1600" dirty="0"/>
              <a:t> </a:t>
            </a:r>
            <a:r>
              <a:rPr lang="en" altLang="ko-KR" sz="1600" dirty="0">
                <a:solidFill>
                  <a:srgbClr val="DD1144"/>
                </a:solidFill>
                <a:effectLst/>
              </a:rPr>
              <a:t>'eps='</a:t>
            </a:r>
            <a:r>
              <a:rPr lang="en" altLang="ko-KR" sz="1600" dirty="0"/>
              <a:t> </a:t>
            </a:r>
            <a:r>
              <a:rPr lang="en" altLang="ko-KR" sz="1600" b="1" dirty="0">
                <a:effectLst/>
              </a:rPr>
              <a:t>+</a:t>
            </a:r>
            <a:r>
              <a:rPr lang="en" altLang="ko-KR" sz="1600" dirty="0"/>
              <a:t> </a:t>
            </a:r>
            <a:r>
              <a:rPr lang="en" altLang="ko-KR" sz="1600" dirty="0">
                <a:solidFill>
                  <a:srgbClr val="0086B3"/>
                </a:solidFill>
                <a:effectLst/>
              </a:rPr>
              <a:t>str</a:t>
            </a:r>
            <a:r>
              <a:rPr lang="en" altLang="ko-KR" sz="1600" dirty="0">
                <a:effectLst/>
              </a:rPr>
              <a:t>(</a:t>
            </a:r>
            <a:r>
              <a:rPr lang="en" altLang="ko-KR" sz="1600" dirty="0" err="1">
                <a:solidFill>
                  <a:srgbClr val="999999"/>
                </a:solidFill>
                <a:effectLst/>
              </a:rPr>
              <a:t>self</a:t>
            </a:r>
            <a:r>
              <a:rPr lang="en" altLang="ko-KR" sz="1600" dirty="0" err="1">
                <a:effectLst/>
              </a:rPr>
              <a:t>.eps</a:t>
            </a:r>
            <a:r>
              <a:rPr lang="en" altLang="ko-KR" sz="1600" dirty="0">
                <a:effectLst/>
              </a:rPr>
              <a:t>)</a:t>
            </a:r>
            <a:r>
              <a:rPr lang="en" altLang="ko-KR" sz="1600" dirty="0"/>
              <a:t> </a:t>
            </a:r>
            <a:r>
              <a:rPr lang="en" altLang="ko-KR" sz="1600" b="1" dirty="0">
                <a:effectLst/>
              </a:rPr>
              <a:t>+</a:t>
            </a:r>
            <a:r>
              <a:rPr lang="en" altLang="ko-KR" sz="1600" dirty="0"/>
              <a:t> </a:t>
            </a:r>
            <a:r>
              <a:rPr lang="en" altLang="ko-KR" sz="1600" dirty="0">
                <a:solidFill>
                  <a:srgbClr val="DD1144"/>
                </a:solidFill>
                <a:effectLst/>
              </a:rPr>
              <a:t>')'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5AB807-AAF5-D8A0-E84C-D32A016D94C1}"/>
              </a:ext>
            </a:extLst>
          </p:cNvPr>
          <p:cNvSpPr txBox="1"/>
          <p:nvPr/>
        </p:nvSpPr>
        <p:spPr>
          <a:xfrm>
            <a:off x="10595268" y="1162925"/>
            <a:ext cx="1316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GeM</a:t>
            </a:r>
            <a:r>
              <a:rPr lang="en-US" altLang="ko-KR" sz="1200" dirty="0"/>
              <a:t> Pooling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09502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Other techniques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A551B7-735C-9A58-7E3E-38EBED4AE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ArcFace loss</a:t>
                </a:r>
              </a:p>
              <a:p>
                <a:pPr lvl="1"/>
                <a:r>
                  <a:rPr kumimoji="1" lang="en-US" altLang="ko-KR" dirty="0" err="1"/>
                  <a:t>Softmax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기반으로 </a:t>
                </a:r>
                <a:r>
                  <a:rPr kumimoji="1" lang="en-US" altLang="ko-KR" dirty="0"/>
                  <a:t>feature</a:t>
                </a:r>
                <a:r>
                  <a:rPr kumimoji="1" lang="ko-KR" altLang="en-US" dirty="0"/>
                  <a:t>와 </a:t>
                </a:r>
                <a:r>
                  <a:rPr kumimoji="1" lang="en-US" altLang="ko-KR" dirty="0"/>
                  <a:t>Weight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angle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통해서 표현한 </a:t>
                </a:r>
                <a:r>
                  <a:rPr kumimoji="1" lang="en-US" altLang="ko-KR" dirty="0"/>
                  <a:t>loss</a:t>
                </a:r>
              </a:p>
              <a:p>
                <a:pPr lvl="1"/>
                <a:r>
                  <a:rPr kumimoji="1" lang="en-US" altLang="ko-KR" dirty="0"/>
                  <a:t>Deep Feature x</a:t>
                </a:r>
                <a:r>
                  <a:rPr kumimoji="1" lang="ko-KR" altLang="en-US" dirty="0"/>
                  <a:t>와 </a:t>
                </a:r>
                <a:r>
                  <a:rPr kumimoji="1" lang="en-US" altLang="ko-KR" dirty="0"/>
                  <a:t>weight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vector</a:t>
                </a:r>
                <a:r>
                  <a:rPr kumimoji="1" lang="ko-KR" altLang="en-US" dirty="0"/>
                  <a:t>의 내적으로 표현하여 재 해석한 것</a:t>
                </a:r>
                <a:endParaRPr kumimoji="1" lang="en-US" altLang="ko-KR" dirty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⃑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=|</m:t>
                    </m:r>
                    <m:acc>
                      <m:accPr>
                        <m:chr m:val="⃑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||</m:t>
                    </m:r>
                    <m:acc>
                      <m:accPr>
                        <m:chr m:val="⃑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kumimoji="1"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⃑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⃑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⃑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||</m:t>
                        </m:r>
                        <m:acc>
                          <m:accPr>
                            <m:chr m:val="⃑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kumimoji="1" lang="en-US" altLang="ko-KR" dirty="0"/>
                  <a:t> </a:t>
                </a:r>
              </a:p>
              <a:p>
                <a:pPr lvl="1"/>
                <a:endParaRPr kumimoji="1" lang="en-US" altLang="ko-KR" dirty="0"/>
              </a:p>
              <a:p>
                <a:pPr lvl="1"/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A551B7-735C-9A58-7E3E-38EBED4AE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17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58222A-C4C2-8B88-A1C9-AFEEA0CD9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127" y="4352130"/>
            <a:ext cx="8977491" cy="2369345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58162A1-5030-7128-A850-5B4FCECF6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019" y="5900"/>
            <a:ext cx="5432981" cy="11896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DA13F9-81FF-2E58-3D4D-5FF0EB16570A}"/>
              </a:ext>
            </a:extLst>
          </p:cNvPr>
          <p:cNvSpPr txBox="1"/>
          <p:nvPr/>
        </p:nvSpPr>
        <p:spPr>
          <a:xfrm>
            <a:off x="8862767" y="1281113"/>
            <a:ext cx="122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SoftMax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236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Other techniques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ArcFace loss</a:t>
            </a:r>
          </a:p>
          <a:p>
            <a:pPr lvl="1"/>
            <a:r>
              <a:rPr kumimoji="1" lang="ko-KR" altLang="en-US" dirty="0"/>
              <a:t>도출 과정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18</a:t>
            </a:fld>
            <a:endParaRPr kumimoji="1"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04168CF-88ED-752C-06D7-5B4F2EA4D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23" y="5025309"/>
            <a:ext cx="6109138" cy="13310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622A8F-B8B4-6D96-2CB7-BBF102699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68745"/>
            <a:ext cx="6071963" cy="1156564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CCECC74-B677-DD78-7EC4-C3038D417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12181"/>
            <a:ext cx="5281822" cy="1156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EC067C-7002-BF19-F316-B73866CA4A6F}"/>
              </a:ext>
            </a:extLst>
          </p:cNvPr>
          <p:cNvSpPr txBox="1"/>
          <p:nvPr/>
        </p:nvSpPr>
        <p:spPr>
          <a:xfrm>
            <a:off x="6297421" y="3177892"/>
            <a:ext cx="122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SoftMax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EEC3D2-02CD-C409-74CA-A5B0CF478DAD}"/>
              </a:ext>
            </a:extLst>
          </p:cNvPr>
          <p:cNvSpPr txBox="1"/>
          <p:nvPr/>
        </p:nvSpPr>
        <p:spPr>
          <a:xfrm>
            <a:off x="6736561" y="4262361"/>
            <a:ext cx="364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 feature, </a:t>
            </a:r>
            <a:r>
              <a:rPr kumimoji="1" lang="en-US" altLang="ko-KR" dirty="0" err="1"/>
              <a:t>weightnormalization</a:t>
            </a:r>
            <a:endParaRPr kumimoji="1" lang="en-US" altLang="ko-KR" dirty="0"/>
          </a:p>
          <a:p>
            <a:r>
              <a:rPr kumimoji="1" lang="en-US" altLang="ko-KR" dirty="0"/>
              <a:t>- re-scale using s 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308D3-F6C2-70BB-CDDA-E96453CEB9DB}"/>
              </a:ext>
            </a:extLst>
          </p:cNvPr>
          <p:cNvSpPr txBox="1"/>
          <p:nvPr/>
        </p:nvSpPr>
        <p:spPr>
          <a:xfrm>
            <a:off x="6786770" y="5424541"/>
            <a:ext cx="3647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en-US" altLang="ko-KR" dirty="0" err="1"/>
              <a:t>Arcface</a:t>
            </a:r>
            <a:r>
              <a:rPr kumimoji="1" lang="en-US" altLang="ko-KR" dirty="0"/>
              <a:t> loss</a:t>
            </a:r>
          </a:p>
          <a:p>
            <a:r>
              <a:rPr kumimoji="1" lang="en-US" altLang="ko-KR" dirty="0"/>
              <a:t>-m : additive angular margin</a:t>
            </a:r>
          </a:p>
          <a:p>
            <a:r>
              <a:rPr kumimoji="1" lang="en-US" altLang="ko-KR" dirty="0"/>
              <a:t>	- intra : compactness </a:t>
            </a:r>
            <a:r>
              <a:rPr kumimoji="1" lang="ko-KR" altLang="en-US" dirty="0"/>
              <a:t>향상</a:t>
            </a:r>
            <a:endParaRPr kumimoji="1" lang="en-US" altLang="ko-KR" dirty="0"/>
          </a:p>
          <a:p>
            <a:r>
              <a:rPr kumimoji="1" lang="en-US" altLang="ko-KR" dirty="0"/>
              <a:t>	-</a:t>
            </a:r>
            <a:r>
              <a:rPr kumimoji="1" lang="ko-KR" altLang="en-US" dirty="0"/>
              <a:t> </a:t>
            </a:r>
            <a:r>
              <a:rPr kumimoji="1" lang="en-US" altLang="ko-KR" dirty="0"/>
              <a:t>inter : discrepancy </a:t>
            </a:r>
            <a:r>
              <a:rPr kumimoji="1" lang="ko-KR" altLang="en-US" dirty="0"/>
              <a:t>향상</a:t>
            </a:r>
          </a:p>
        </p:txBody>
      </p:sp>
    </p:spTree>
    <p:extLst>
      <p:ext uri="{BB962C8B-B14F-4D97-AF65-F5344CB8AC3E}">
        <p14:creationId xmlns:p14="http://schemas.microsoft.com/office/powerpoint/2010/main" val="4103186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Other techniques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Random Erasing Data Augmentation</a:t>
            </a:r>
          </a:p>
          <a:p>
            <a:pPr lvl="1"/>
            <a:r>
              <a:rPr kumimoji="1" lang="en-US" altLang="ko-KR" dirty="0"/>
              <a:t>Data augmentation </a:t>
            </a:r>
            <a:r>
              <a:rPr kumimoji="1" lang="ko-KR" altLang="en-US" dirty="0"/>
              <a:t>기법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직사각형 형태로 데이터를 지우는 방식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지우는 방법은 두가지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pixel </a:t>
            </a:r>
            <a:r>
              <a:rPr kumimoji="1" lang="ko-KR" altLang="en-US" dirty="0"/>
              <a:t>값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설정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0~255</a:t>
            </a:r>
            <a:r>
              <a:rPr kumimoji="1" lang="ko-KR" altLang="en-US" dirty="0"/>
              <a:t>값 랜덤하게 설정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19</a:t>
            </a:fld>
            <a:endParaRPr kumimoji="1"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3050BAB-729E-5830-83CF-76C675EFC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529" y="98193"/>
            <a:ext cx="2983440" cy="4112309"/>
          </a:xfrm>
          <a:prstGeom prst="rect">
            <a:avLst/>
          </a:prstGeom>
        </p:spPr>
      </p:pic>
      <p:pic>
        <p:nvPicPr>
          <p:cNvPr id="8" name="그림 7" descr="다른, 같은이(가) 표시된 사진&#10;&#10;자동 생성된 설명">
            <a:extLst>
              <a:ext uri="{FF2B5EF4-FFF2-40B4-BE49-F238E27FC236}">
                <a16:creationId xmlns:a16="http://schemas.microsoft.com/office/drawing/2014/main" id="{A1F93113-5F2D-D4BD-48E9-298898E5D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535" y="4099034"/>
            <a:ext cx="4192337" cy="262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57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Introduction</a:t>
            </a:r>
          </a:p>
          <a:p>
            <a:r>
              <a:rPr kumimoji="1" lang="en-US" altLang="ko-KR" dirty="0"/>
              <a:t>Method</a:t>
            </a:r>
          </a:p>
          <a:p>
            <a:r>
              <a:rPr kumimoji="1" lang="en-US" altLang="ko-KR" dirty="0"/>
              <a:t>Experiments</a:t>
            </a:r>
          </a:p>
          <a:p>
            <a:r>
              <a:rPr kumimoji="1" lang="en-US" altLang="ko-KR" dirty="0"/>
              <a:t>Other techniques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1850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참고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www.kaggle.com</a:t>
            </a:r>
            <a:r>
              <a:rPr kumimoji="1" lang="en-US" altLang="ko-KR" dirty="0"/>
              <a:t>/code/</a:t>
            </a:r>
            <a:r>
              <a:rPr kumimoji="1" lang="en-US" altLang="ko-KR" dirty="0" err="1"/>
              <a:t>debarshichanda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pytorch</a:t>
            </a:r>
            <a:r>
              <a:rPr kumimoji="1" lang="en-US" altLang="ko-KR" dirty="0"/>
              <a:t>-</a:t>
            </a:r>
            <a:r>
              <a:rPr kumimoji="1" lang="en-US" altLang="ko-KR" dirty="0" err="1"/>
              <a:t>arcface</a:t>
            </a:r>
            <a:r>
              <a:rPr kumimoji="1" lang="en-US" altLang="ko-KR" dirty="0"/>
              <a:t>-gem-pooling-starter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2344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 dirty="0"/>
              <a:t>감사합니다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8560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Introduction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Kaggle</a:t>
            </a:r>
            <a:r>
              <a:rPr kumimoji="1" lang="ko-KR" altLang="en-US" dirty="0"/>
              <a:t>에서 개최한 </a:t>
            </a:r>
            <a:r>
              <a:rPr kumimoji="1" lang="en-US" altLang="ko-KR" dirty="0"/>
              <a:t>2021 Google Landmark </a:t>
            </a:r>
            <a:r>
              <a:rPr kumimoji="1" lang="en-US" altLang="ko-KR" dirty="0" err="1"/>
              <a:t>Retreival</a:t>
            </a:r>
            <a:r>
              <a:rPr kumimoji="1" lang="en-US" altLang="ko-KR" dirty="0"/>
              <a:t> Competition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등을 차지한 모델에 대한 논문</a:t>
            </a:r>
            <a:endParaRPr kumimoji="1" lang="en-US" altLang="ko-KR" dirty="0"/>
          </a:p>
          <a:p>
            <a:r>
              <a:rPr kumimoji="1" lang="ko-KR" altLang="en-US" dirty="0"/>
              <a:t>중국 </a:t>
            </a:r>
            <a:r>
              <a:rPr kumimoji="1" lang="ko-KR" altLang="en-US" dirty="0" err="1"/>
              <a:t>알리바바</a:t>
            </a:r>
            <a:r>
              <a:rPr kumimoji="1" lang="ko-KR" altLang="en-US" dirty="0"/>
              <a:t> 그룹에서 제작</a:t>
            </a:r>
            <a:endParaRPr kumimoji="1" lang="en-US" altLang="ko-KR" dirty="0"/>
          </a:p>
          <a:p>
            <a:r>
              <a:rPr kumimoji="1" lang="en-US" altLang="ko-KR" dirty="0"/>
              <a:t>contribution</a:t>
            </a:r>
          </a:p>
          <a:p>
            <a:pPr lvl="1"/>
            <a:r>
              <a:rPr kumimoji="1" lang="en-US" altLang="ko-KR" dirty="0"/>
              <a:t>Bags-of-Tricks : Random Erase</a:t>
            </a:r>
          </a:p>
          <a:p>
            <a:pPr lvl="1"/>
            <a:r>
              <a:rPr kumimoji="1" lang="en-US" altLang="ko-KR" dirty="0"/>
              <a:t>Continent-aware sampling</a:t>
            </a:r>
          </a:p>
          <a:p>
            <a:pPr lvl="1"/>
            <a:r>
              <a:rPr kumimoji="1" lang="en-US" altLang="ko-KR" dirty="0"/>
              <a:t>Landmark-Country aware reranking using K-reciprocal reranking method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3</a:t>
            </a:fld>
            <a:endParaRPr kumimoji="1"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A9D9174-10E3-6814-704D-D819F909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15" y="5032769"/>
            <a:ext cx="9601370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84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Method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ko-KR" dirty="0"/>
              <a:t>Baseline Network</a:t>
            </a:r>
          </a:p>
          <a:p>
            <a:pPr lvl="1"/>
            <a:r>
              <a:rPr kumimoji="1" lang="en-US" altLang="ko-KR" dirty="0"/>
              <a:t>SE-</a:t>
            </a:r>
            <a:r>
              <a:rPr kumimoji="1" lang="en-US" altLang="ko-KR" dirty="0" err="1"/>
              <a:t>ResNet</a:t>
            </a:r>
            <a:r>
              <a:rPr kumimoji="1" lang="en-US" altLang="ko-KR" dirty="0"/>
              <a:t> + IBN</a:t>
            </a:r>
          </a:p>
          <a:p>
            <a:r>
              <a:rPr kumimoji="1" lang="en-US" altLang="ko-KR" dirty="0"/>
              <a:t>Sampling Strategy</a:t>
            </a:r>
          </a:p>
          <a:p>
            <a:pPr lvl="1"/>
            <a:r>
              <a:rPr kumimoji="1" lang="en-US" altLang="ko-KR" dirty="0"/>
              <a:t>Continent based Strategy</a:t>
            </a:r>
          </a:p>
          <a:p>
            <a:pPr lvl="1"/>
            <a:r>
              <a:rPr kumimoji="1" lang="en-US" altLang="ko-KR" dirty="0"/>
              <a:t>Sampling ratio per continent</a:t>
            </a:r>
          </a:p>
          <a:p>
            <a:pPr lvl="2"/>
            <a:r>
              <a:rPr kumimoji="1" lang="en-US" altLang="ko-KR" dirty="0"/>
              <a:t>Asia : 0.5</a:t>
            </a:r>
          </a:p>
          <a:p>
            <a:pPr lvl="2"/>
            <a:r>
              <a:rPr kumimoji="1" lang="en-US" altLang="ko-KR" dirty="0"/>
              <a:t>Europe : 0.2, </a:t>
            </a:r>
          </a:p>
          <a:p>
            <a:pPr lvl="2"/>
            <a:r>
              <a:rPr kumimoji="1" lang="en-US" altLang="ko-KR" dirty="0"/>
              <a:t>Africa : 0.15, </a:t>
            </a:r>
          </a:p>
          <a:p>
            <a:pPr lvl="2"/>
            <a:r>
              <a:rPr kumimoji="1" lang="en-US" altLang="ko-KR" dirty="0"/>
              <a:t>North America : 0.1</a:t>
            </a:r>
          </a:p>
          <a:p>
            <a:pPr lvl="2"/>
            <a:r>
              <a:rPr kumimoji="1" lang="en-US" altLang="ko-KR" dirty="0"/>
              <a:t>South America : 0.02</a:t>
            </a:r>
          </a:p>
          <a:p>
            <a:pPr lvl="2"/>
            <a:r>
              <a:rPr kumimoji="1" lang="en-US" altLang="ko-KR" dirty="0"/>
              <a:t>Antarctica : 0.01</a:t>
            </a:r>
          </a:p>
          <a:p>
            <a:pPr lvl="2"/>
            <a:r>
              <a:rPr kumimoji="1" lang="en-US" altLang="ko-KR" dirty="0"/>
              <a:t>Oceania : 0.01</a:t>
            </a:r>
          </a:p>
          <a:p>
            <a:pPr lvl="2"/>
            <a:r>
              <a:rPr kumimoji="1" lang="en-US" altLang="ko-KR" dirty="0"/>
              <a:t>Other : 0.01</a:t>
            </a:r>
          </a:p>
          <a:p>
            <a:pPr lvl="1"/>
            <a:r>
              <a:rPr kumimoji="1" lang="en-US" altLang="ko-KR" dirty="0"/>
              <a:t>0.66 for clean Data, 0.33 for noisy data</a:t>
            </a:r>
          </a:p>
          <a:p>
            <a:r>
              <a:rPr kumimoji="1" lang="en-US" altLang="ko-KR" dirty="0"/>
              <a:t>Reranking</a:t>
            </a:r>
          </a:p>
          <a:p>
            <a:pPr lvl="1"/>
            <a:r>
              <a:rPr kumimoji="1" lang="en-US" altLang="ko-KR" dirty="0"/>
              <a:t>k-reciprocal reranking based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4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242AEC-310B-6EA5-3116-77E7E5672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323" y="681037"/>
            <a:ext cx="3127502" cy="28712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C782F9-3DEB-FD20-F6C6-BA371346DD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8"/>
          <a:stretch/>
        </p:blipFill>
        <p:spPr>
          <a:xfrm>
            <a:off x="7498202" y="4108299"/>
            <a:ext cx="4297744" cy="26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8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Method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Sampling Strategy</a:t>
            </a:r>
          </a:p>
          <a:p>
            <a:pPr lvl="1"/>
            <a:r>
              <a:rPr kumimoji="1" lang="ko-KR" altLang="en-US" dirty="0"/>
              <a:t>대륙정보에 기반하여 오른쪽의 비율을 통해서 학습 시 </a:t>
            </a:r>
            <a:r>
              <a:rPr kumimoji="1" lang="en-US" altLang="ko-KR" dirty="0"/>
              <a:t>data sampling</a:t>
            </a:r>
          </a:p>
          <a:p>
            <a:pPr lvl="1"/>
            <a:r>
              <a:rPr kumimoji="1" lang="ko-KR" altLang="en-US" dirty="0"/>
              <a:t>각 </a:t>
            </a:r>
            <a:r>
              <a:rPr kumimoji="1" lang="en-US" altLang="ko-KR" dirty="0"/>
              <a:t>epoch</a:t>
            </a:r>
            <a:r>
              <a:rPr kumimoji="1" lang="ko-KR" altLang="en-US" dirty="0"/>
              <a:t> 마다 해당 정보에 기반하여 </a:t>
            </a:r>
            <a:r>
              <a:rPr kumimoji="1" lang="en-US" altLang="ko-KR" dirty="0"/>
              <a:t>sampling</a:t>
            </a:r>
          </a:p>
          <a:p>
            <a:pPr lvl="1"/>
            <a:r>
              <a:rPr kumimoji="1" lang="ko-KR" altLang="en-US" dirty="0"/>
              <a:t>또한 </a:t>
            </a:r>
            <a:r>
              <a:rPr kumimoji="1" lang="en-US" altLang="ko-KR" dirty="0"/>
              <a:t>clean : noise = 0.66 : 0.33 </a:t>
            </a:r>
            <a:r>
              <a:rPr kumimoji="1" lang="ko-KR" altLang="en-US" dirty="0"/>
              <a:t>비율로 </a:t>
            </a:r>
            <a:r>
              <a:rPr kumimoji="1" lang="en-US" altLang="ko-KR" dirty="0"/>
              <a:t>sampling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5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EFED63-A77C-9321-6AED-2157F2214172}"/>
              </a:ext>
            </a:extLst>
          </p:cNvPr>
          <p:cNvSpPr txBox="1"/>
          <p:nvPr/>
        </p:nvSpPr>
        <p:spPr>
          <a:xfrm>
            <a:off x="7475483" y="4043819"/>
            <a:ext cx="443273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kumimoji="1" lang="en-US" altLang="ko-KR" sz="2400" b="1" dirty="0"/>
              <a:t>Sampling Ratio</a:t>
            </a:r>
          </a:p>
          <a:p>
            <a:pPr lvl="2"/>
            <a:r>
              <a:rPr kumimoji="1" lang="en-US" altLang="ko-KR" dirty="0"/>
              <a:t>Asia : 0.5</a:t>
            </a:r>
          </a:p>
          <a:p>
            <a:pPr lvl="2"/>
            <a:r>
              <a:rPr kumimoji="1" lang="en-US" altLang="ko-KR" dirty="0"/>
              <a:t>Europe : 0.2, </a:t>
            </a:r>
          </a:p>
          <a:p>
            <a:pPr lvl="2"/>
            <a:r>
              <a:rPr kumimoji="1" lang="en-US" altLang="ko-KR" dirty="0"/>
              <a:t>Africa : 0.15, </a:t>
            </a:r>
          </a:p>
          <a:p>
            <a:pPr lvl="2"/>
            <a:r>
              <a:rPr kumimoji="1" lang="en-US" altLang="ko-KR" dirty="0"/>
              <a:t>North America : 0.1</a:t>
            </a:r>
          </a:p>
          <a:p>
            <a:pPr lvl="2"/>
            <a:r>
              <a:rPr kumimoji="1" lang="en-US" altLang="ko-KR" dirty="0"/>
              <a:t>South America : 0.02</a:t>
            </a:r>
          </a:p>
          <a:p>
            <a:pPr lvl="2"/>
            <a:r>
              <a:rPr kumimoji="1" lang="en-US" altLang="ko-KR" dirty="0"/>
              <a:t>Antarctica : 0.01</a:t>
            </a:r>
          </a:p>
          <a:p>
            <a:pPr lvl="2"/>
            <a:r>
              <a:rPr kumimoji="1" lang="en-US" altLang="ko-KR" dirty="0"/>
              <a:t>Oceania : 0.01</a:t>
            </a:r>
          </a:p>
          <a:p>
            <a:pPr lvl="2"/>
            <a:r>
              <a:rPr kumimoji="1" lang="en-US" altLang="ko-KR" dirty="0"/>
              <a:t>Other : 0.01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F992A6-E84C-DAD5-A2C2-C2AD402A8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19" y="3815219"/>
            <a:ext cx="3874852" cy="26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76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Method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Reranking</a:t>
            </a:r>
          </a:p>
          <a:p>
            <a:pPr lvl="1"/>
            <a:r>
              <a:rPr kumimoji="1" lang="en-US" altLang="ko-KR" dirty="0"/>
              <a:t>Gallery</a:t>
            </a:r>
            <a:r>
              <a:rPr kumimoji="1" lang="ko-KR" altLang="en-US" dirty="0"/>
              <a:t>에서 뽑은 </a:t>
            </a:r>
            <a:r>
              <a:rPr kumimoji="1" lang="en-US" altLang="ko-KR" dirty="0" err="1"/>
              <a:t>TopK</a:t>
            </a:r>
            <a:r>
              <a:rPr kumimoji="1" lang="en-US" altLang="ko-KR" dirty="0"/>
              <a:t> Images </a:t>
            </a:r>
            <a:r>
              <a:rPr kumimoji="1" lang="ko-KR" altLang="en-US" dirty="0"/>
              <a:t>중에서 </a:t>
            </a:r>
            <a:r>
              <a:rPr kumimoji="1" lang="en-US" altLang="ko-KR" dirty="0"/>
              <a:t>Country Tag, Continent Tag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Similarity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더해서 </a:t>
            </a:r>
            <a:r>
              <a:rPr kumimoji="1" lang="en-US" altLang="ko-KR" dirty="0"/>
              <a:t>reranking </a:t>
            </a:r>
            <a:r>
              <a:rPr kumimoji="1" lang="ko-KR" altLang="en-US" dirty="0" err="1"/>
              <a:t>해줌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이때 </a:t>
            </a:r>
            <a:r>
              <a:rPr kumimoji="1" lang="en-US" altLang="ko-KR" dirty="0" err="1"/>
              <a:t>Top@K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뽑기전</a:t>
            </a:r>
            <a:r>
              <a:rPr kumimoji="1" lang="ko-KR" altLang="en-US" dirty="0"/>
              <a:t> </a:t>
            </a:r>
            <a:r>
              <a:rPr kumimoji="1" lang="en-US" altLang="ko-KR" dirty="0"/>
              <a:t>K-Reciprocal </a:t>
            </a:r>
            <a:r>
              <a:rPr kumimoji="1" lang="en-US" altLang="ko-KR" dirty="0" err="1"/>
              <a:t>Rerank</a:t>
            </a:r>
            <a:r>
              <a:rPr kumimoji="1" lang="ko-KR" altLang="en-US" dirty="0"/>
              <a:t>진행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j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top k </a:t>
            </a:r>
            <a:r>
              <a:rPr kumimoji="1" lang="ko-KR" altLang="en-US" dirty="0"/>
              <a:t>중 </a:t>
            </a:r>
            <a:r>
              <a:rPr kumimoji="1" lang="en-US" altLang="ko-KR" dirty="0"/>
              <a:t>j </a:t>
            </a:r>
            <a:r>
              <a:rPr kumimoji="1" lang="ko-KR" altLang="en-US" dirty="0"/>
              <a:t>번째 </a:t>
            </a:r>
            <a:r>
              <a:rPr kumimoji="1" lang="en-US" altLang="ko-KR" dirty="0"/>
              <a:t>gallery image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뜻함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아래 식은 </a:t>
            </a:r>
            <a:r>
              <a:rPr kumimoji="1" lang="en-US" altLang="ko-KR" dirty="0"/>
              <a:t>j</a:t>
            </a:r>
            <a:r>
              <a:rPr kumimoji="1" lang="ko-KR" altLang="en-US" dirty="0"/>
              <a:t>번째 이미지에 대해서 동일한 </a:t>
            </a:r>
            <a:r>
              <a:rPr kumimoji="1" lang="en-US" altLang="ko-KR" dirty="0"/>
              <a:t>tag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가질때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similarity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더해서 </a:t>
            </a:r>
            <a:r>
              <a:rPr kumimoji="1" lang="en-US" altLang="ko-KR" dirty="0"/>
              <a:t>score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계산해줌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Country Tag, Continent Tag </a:t>
            </a:r>
            <a:r>
              <a:rPr kumimoji="1" lang="ko-KR" altLang="en-US" dirty="0" err="1"/>
              <a:t>두번</a:t>
            </a:r>
            <a:r>
              <a:rPr kumimoji="1" lang="ko-KR" altLang="en-US" dirty="0"/>
              <a:t> 모두 진행</a:t>
            </a:r>
            <a:endParaRPr kumimoji="1" lang="en-US" altLang="ko-KR" dirty="0"/>
          </a:p>
          <a:p>
            <a:pPr lvl="2"/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6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0F9E49-FF30-A79B-8CD3-421BE1268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906" y="5145480"/>
            <a:ext cx="4058187" cy="157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44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Method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Reranking</a:t>
            </a:r>
          </a:p>
          <a:p>
            <a:pPr lvl="2"/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9021" y="6496167"/>
            <a:ext cx="2743200" cy="365125"/>
          </a:xfrm>
        </p:spPr>
        <p:txBody>
          <a:bodyPr/>
          <a:lstStyle/>
          <a:p>
            <a:fld id="{36A7B55D-658E-6248-9DDD-48A712338352}" type="slidenum">
              <a:rPr kumimoji="1" lang="ko-KR" altLang="en-US" smtClean="0"/>
              <a:t>7</a:t>
            </a:fld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DD0F58-73EE-E0C8-5E30-171AB35445BB}"/>
              </a:ext>
            </a:extLst>
          </p:cNvPr>
          <p:cNvSpPr/>
          <p:nvPr/>
        </p:nvSpPr>
        <p:spPr>
          <a:xfrm>
            <a:off x="5970375" y="511764"/>
            <a:ext cx="899158" cy="8991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강화문</a:t>
            </a:r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FAEB33-34B0-AD69-F782-78DAA4C43DB8}"/>
              </a:ext>
            </a:extLst>
          </p:cNvPr>
          <p:cNvSpPr/>
          <p:nvPr/>
        </p:nvSpPr>
        <p:spPr>
          <a:xfrm>
            <a:off x="7065698" y="517424"/>
            <a:ext cx="899158" cy="8991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/>
              <a:t>산케이엔</a:t>
            </a:r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33CEE3-DF5D-4FBA-773A-065B3324B7CA}"/>
              </a:ext>
            </a:extLst>
          </p:cNvPr>
          <p:cNvSpPr/>
          <p:nvPr/>
        </p:nvSpPr>
        <p:spPr>
          <a:xfrm>
            <a:off x="8161021" y="517424"/>
            <a:ext cx="899158" cy="8991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백악관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793574-36F4-075D-2D75-A1D674E06A59}"/>
              </a:ext>
            </a:extLst>
          </p:cNvPr>
          <p:cNvSpPr/>
          <p:nvPr/>
        </p:nvSpPr>
        <p:spPr>
          <a:xfrm>
            <a:off x="9256344" y="511764"/>
            <a:ext cx="899158" cy="8991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강화문</a:t>
            </a:r>
            <a:endParaRPr kumimoji="1"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682E20-DCC0-244B-F7FC-CC2A7776732B}"/>
              </a:ext>
            </a:extLst>
          </p:cNvPr>
          <p:cNvSpPr/>
          <p:nvPr/>
        </p:nvSpPr>
        <p:spPr>
          <a:xfrm>
            <a:off x="10351667" y="511764"/>
            <a:ext cx="899158" cy="8991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/>
              <a:t>살보궁전</a:t>
            </a:r>
            <a:endParaRPr kumimoji="1" lang="ko-KR" altLang="en-US" sz="14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49E07CC-1C32-A24B-B4B1-9109DC55A7AF}"/>
              </a:ext>
            </a:extLst>
          </p:cNvPr>
          <p:cNvSpPr/>
          <p:nvPr/>
        </p:nvSpPr>
        <p:spPr>
          <a:xfrm>
            <a:off x="1066017" y="2868323"/>
            <a:ext cx="899158" cy="899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강화문</a:t>
            </a:r>
            <a:endParaRPr kumimoji="1"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373F17-EF40-5E3D-1673-6CEEC7DA2167}"/>
              </a:ext>
            </a:extLst>
          </p:cNvPr>
          <p:cNvSpPr txBox="1"/>
          <p:nvPr/>
        </p:nvSpPr>
        <p:spPr>
          <a:xfrm>
            <a:off x="227965" y="4122899"/>
            <a:ext cx="32477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country tag : </a:t>
            </a:r>
            <a:r>
              <a:rPr kumimoji="1" lang="ko-KR" altLang="en-US" dirty="0">
                <a:solidFill>
                  <a:srgbClr val="FF0000"/>
                </a:solidFill>
              </a:rPr>
              <a:t>대한민국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country score :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	</a:t>
            </a:r>
            <a:r>
              <a:rPr kumimoji="1" lang="en-US" altLang="ko-KR" dirty="0" err="1">
                <a:solidFill>
                  <a:srgbClr val="FF0000"/>
                </a:solidFill>
              </a:rPr>
              <a:t>loc_s</a:t>
            </a:r>
            <a:r>
              <a:rPr kumimoji="1" lang="en-US" altLang="ko-KR" dirty="0">
                <a:solidFill>
                  <a:srgbClr val="FF0000"/>
                </a:solidFill>
              </a:rPr>
              <a:t> =  (0.98+0.11)/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(0.98+0.76+0.23+0.11+0.05)</a:t>
            </a: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00B0F0"/>
                </a:solidFill>
              </a:rPr>
              <a:t>continent tag : </a:t>
            </a:r>
            <a:r>
              <a:rPr kumimoji="1" lang="ko-KR" altLang="en-US" dirty="0">
                <a:solidFill>
                  <a:srgbClr val="00B0F0"/>
                </a:solidFill>
              </a:rPr>
              <a:t>아시아</a:t>
            </a:r>
            <a:endParaRPr kumimoji="1" lang="en-US" altLang="ko-KR" dirty="0">
              <a:solidFill>
                <a:srgbClr val="00B0F0"/>
              </a:solidFill>
            </a:endParaRPr>
          </a:p>
          <a:p>
            <a:r>
              <a:rPr kumimoji="1" lang="en-US" altLang="ko-KR" dirty="0">
                <a:solidFill>
                  <a:srgbClr val="00B0F0"/>
                </a:solidFill>
              </a:rPr>
              <a:t>continent score : </a:t>
            </a:r>
          </a:p>
          <a:p>
            <a:r>
              <a:rPr kumimoji="1" lang="en-US" altLang="ko-KR" dirty="0">
                <a:solidFill>
                  <a:srgbClr val="00B0F0"/>
                </a:solidFill>
              </a:rPr>
              <a:t>	</a:t>
            </a:r>
            <a:r>
              <a:rPr kumimoji="1" lang="en-US" altLang="ko-KR" dirty="0" err="1">
                <a:solidFill>
                  <a:srgbClr val="00B0F0"/>
                </a:solidFill>
              </a:rPr>
              <a:t>con_s</a:t>
            </a:r>
            <a:r>
              <a:rPr kumimoji="1" lang="en-US" altLang="ko-KR" dirty="0">
                <a:solidFill>
                  <a:srgbClr val="00B0F0"/>
                </a:solidFill>
              </a:rPr>
              <a:t> = (0.98+0.76+0.11)/</a:t>
            </a:r>
          </a:p>
          <a:p>
            <a:r>
              <a:rPr kumimoji="1" lang="en-US" altLang="ko-KR" dirty="0">
                <a:solidFill>
                  <a:srgbClr val="00B0F0"/>
                </a:solidFill>
              </a:rPr>
              <a:t>(0.98+0.76+0.23+0.11+0.05)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29A836-D8AE-ACE6-61F9-30F8AC51672B}"/>
              </a:ext>
            </a:extLst>
          </p:cNvPr>
          <p:cNvSpPr txBox="1"/>
          <p:nvPr/>
        </p:nvSpPr>
        <p:spPr>
          <a:xfrm>
            <a:off x="4025830" y="1495617"/>
            <a:ext cx="1599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      similarity : 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country tag  :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continent tag :</a:t>
            </a:r>
          </a:p>
          <a:p>
            <a:endParaRPr kumimoji="1"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B9850F-BB20-91E1-AC1A-A2D8B8069EF7}"/>
              </a:ext>
            </a:extLst>
          </p:cNvPr>
          <p:cNvSpPr txBox="1"/>
          <p:nvPr/>
        </p:nvSpPr>
        <p:spPr>
          <a:xfrm>
            <a:off x="5862735" y="2054685"/>
            <a:ext cx="110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대한민국</a:t>
            </a:r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아시아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6330FE-D504-1734-1F3C-67E53B1A6348}"/>
              </a:ext>
            </a:extLst>
          </p:cNvPr>
          <p:cNvSpPr txBox="1"/>
          <p:nvPr/>
        </p:nvSpPr>
        <p:spPr>
          <a:xfrm>
            <a:off x="6958058" y="2054685"/>
            <a:ext cx="110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일본</a:t>
            </a:r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아시아</a:t>
            </a:r>
            <a:endParaRPr kumimoji="1" lang="en-US" altLang="ko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CDBF8B-2853-4B81-DF80-D5DF63E96458}"/>
              </a:ext>
            </a:extLst>
          </p:cNvPr>
          <p:cNvSpPr txBox="1"/>
          <p:nvPr/>
        </p:nvSpPr>
        <p:spPr>
          <a:xfrm>
            <a:off x="8056798" y="2059095"/>
            <a:ext cx="110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미국</a:t>
            </a:r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북미</a:t>
            </a:r>
            <a:endParaRPr kumimoji="1" lang="en-US" altLang="ko-KR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EC23FD-7F77-F415-D153-825835F0F48D}"/>
              </a:ext>
            </a:extLst>
          </p:cNvPr>
          <p:cNvSpPr txBox="1"/>
          <p:nvPr/>
        </p:nvSpPr>
        <p:spPr>
          <a:xfrm>
            <a:off x="9152121" y="2062255"/>
            <a:ext cx="110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대한민국</a:t>
            </a:r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아시아</a:t>
            </a:r>
            <a:endParaRPr kumimoji="1" lang="en-US" altLang="ko-KR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1600F0-5B4C-60C2-12CF-BB1546645A86}"/>
              </a:ext>
            </a:extLst>
          </p:cNvPr>
          <p:cNvSpPr txBox="1"/>
          <p:nvPr/>
        </p:nvSpPr>
        <p:spPr>
          <a:xfrm>
            <a:off x="10247444" y="2062255"/>
            <a:ext cx="110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우루과이</a:t>
            </a:r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남미</a:t>
            </a:r>
            <a:endParaRPr kumimoji="1" lang="en-US" altLang="ko-K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C804A1-3374-821C-A1BB-B572E0CCE691}"/>
              </a:ext>
            </a:extLst>
          </p:cNvPr>
          <p:cNvSpPr txBox="1"/>
          <p:nvPr/>
        </p:nvSpPr>
        <p:spPr>
          <a:xfrm>
            <a:off x="1083604" y="2365770"/>
            <a:ext cx="973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query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FCC0FE-C5D2-6B79-52E5-1348A06A6F87}"/>
              </a:ext>
            </a:extLst>
          </p:cNvPr>
          <p:cNvSpPr txBox="1"/>
          <p:nvPr/>
        </p:nvSpPr>
        <p:spPr>
          <a:xfrm>
            <a:off x="7088530" y="0"/>
            <a:ext cx="304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Retrieved Top@5 Gallery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3C8A9B-2836-777F-5762-14D098B21DEE}"/>
              </a:ext>
            </a:extLst>
          </p:cNvPr>
          <p:cNvSpPr/>
          <p:nvPr/>
        </p:nvSpPr>
        <p:spPr>
          <a:xfrm>
            <a:off x="5920051" y="2034560"/>
            <a:ext cx="991724" cy="3900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9DD89C0-135E-BF02-E08A-83E8E45044CB}"/>
              </a:ext>
            </a:extLst>
          </p:cNvPr>
          <p:cNvSpPr/>
          <p:nvPr/>
        </p:nvSpPr>
        <p:spPr>
          <a:xfrm>
            <a:off x="9203921" y="2034560"/>
            <a:ext cx="991724" cy="3900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FA95521-C829-0066-F545-BD72DC2478D5}"/>
              </a:ext>
            </a:extLst>
          </p:cNvPr>
          <p:cNvSpPr/>
          <p:nvPr/>
        </p:nvSpPr>
        <p:spPr>
          <a:xfrm>
            <a:off x="5917278" y="2573618"/>
            <a:ext cx="991724" cy="39006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28AD4C1-70CC-0C82-8A5D-0149EF041BA5}"/>
              </a:ext>
            </a:extLst>
          </p:cNvPr>
          <p:cNvSpPr/>
          <p:nvPr/>
        </p:nvSpPr>
        <p:spPr>
          <a:xfrm>
            <a:off x="7012601" y="2573618"/>
            <a:ext cx="991724" cy="39006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57525AB-FC28-0A0F-D51D-73F66195467B}"/>
              </a:ext>
            </a:extLst>
          </p:cNvPr>
          <p:cNvSpPr/>
          <p:nvPr/>
        </p:nvSpPr>
        <p:spPr>
          <a:xfrm>
            <a:off x="9211071" y="2575448"/>
            <a:ext cx="991724" cy="39006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B2AA29-161A-476C-3275-4457EDC50E6E}"/>
              </a:ext>
            </a:extLst>
          </p:cNvPr>
          <p:cNvSpPr txBox="1"/>
          <p:nvPr/>
        </p:nvSpPr>
        <p:spPr>
          <a:xfrm>
            <a:off x="6151632" y="3964715"/>
            <a:ext cx="4811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After Reranking Top@5 Gallery(only score)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CA11AC-83C0-4F16-7695-948C54FB92E1}"/>
              </a:ext>
            </a:extLst>
          </p:cNvPr>
          <p:cNvSpPr txBox="1"/>
          <p:nvPr/>
        </p:nvSpPr>
        <p:spPr>
          <a:xfrm>
            <a:off x="4292691" y="4674261"/>
            <a:ext cx="159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similarity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8515832-9471-31FF-7340-011366CED17F}"/>
                  </a:ext>
                </a:extLst>
              </p:cNvPr>
              <p:cNvSpPr txBox="1"/>
              <p:nvPr/>
            </p:nvSpPr>
            <p:spPr>
              <a:xfrm>
                <a:off x="3913606" y="5951521"/>
                <a:ext cx="3453362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𝑠𝑖𝑚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kumimoji="1" lang="en-US" altLang="ko-KR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sim</m:t>
                      </m:r>
                      <m:r>
                        <a:rPr kumimoji="1" lang="en-US" altLang="ko-KR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8515832-9471-31FF-7340-011366CED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606" y="5951521"/>
                <a:ext cx="3453362" cy="358303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559CBE51-29ED-0E6D-DA3A-8AA9309DB7D7}"/>
              </a:ext>
            </a:extLst>
          </p:cNvPr>
          <p:cNvSpPr txBox="1"/>
          <p:nvPr/>
        </p:nvSpPr>
        <p:spPr>
          <a:xfrm>
            <a:off x="6101796" y="1502340"/>
            <a:ext cx="6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0.98</a:t>
            </a:r>
            <a:endParaRPr kumimoji="1"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3E7830E-6650-21E5-C651-D5EA483AA641}"/>
              </a:ext>
            </a:extLst>
          </p:cNvPr>
          <p:cNvSpPr txBox="1"/>
          <p:nvPr/>
        </p:nvSpPr>
        <p:spPr>
          <a:xfrm>
            <a:off x="7197119" y="1504652"/>
            <a:ext cx="6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0.76</a:t>
            </a:r>
            <a:endParaRPr kumimoji="1"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FD88859-F8D8-0634-5F09-396137A959F6}"/>
              </a:ext>
            </a:extLst>
          </p:cNvPr>
          <p:cNvSpPr txBox="1"/>
          <p:nvPr/>
        </p:nvSpPr>
        <p:spPr>
          <a:xfrm>
            <a:off x="8292442" y="1504652"/>
            <a:ext cx="6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0.23</a:t>
            </a:r>
            <a:endParaRPr kumimoji="1"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8909F2-2EBC-6677-0BC0-08A6A6C19B1D}"/>
              </a:ext>
            </a:extLst>
          </p:cNvPr>
          <p:cNvSpPr txBox="1"/>
          <p:nvPr/>
        </p:nvSpPr>
        <p:spPr>
          <a:xfrm>
            <a:off x="9387765" y="1504552"/>
            <a:ext cx="6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0.11</a:t>
            </a:r>
            <a:endParaRPr kumimoji="1"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A6E2D9-D020-93DB-DB80-8B46E89EFC66}"/>
              </a:ext>
            </a:extLst>
          </p:cNvPr>
          <p:cNvSpPr txBox="1"/>
          <p:nvPr/>
        </p:nvSpPr>
        <p:spPr>
          <a:xfrm>
            <a:off x="10482464" y="1506485"/>
            <a:ext cx="6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0.05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370B3B6-9B35-882A-F405-5A222777FCEB}"/>
                  </a:ext>
                </a:extLst>
              </p:cNvPr>
              <p:cNvSpPr txBox="1"/>
              <p:nvPr/>
            </p:nvSpPr>
            <p:spPr>
              <a:xfrm>
                <a:off x="7637596" y="5418629"/>
                <a:ext cx="3613229" cy="1454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𝑠𝑖𝑚</m:t>
                          </m:r>
                        </m:e>
                        <m:sub>
                          <m:r>
                            <a:rPr kumimoji="1" lang="ko-KR" alt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광화문</m:t>
                          </m:r>
                        </m:sub>
                      </m:sSub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kumimoji="1" lang="en-US" altLang="ko-KR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=0.98+</m:t>
                      </m:r>
                      <m:r>
                        <a:rPr kumimoji="1" lang="en-US" altLang="ko-K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</m:t>
                      </m:r>
                      <m:sSub>
                        <m:sSubPr>
                          <m:ctrlP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en-US" altLang="ko-KR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𝑠𝑖𝑚</m:t>
                          </m:r>
                        </m:e>
                        <m:sub>
                          <m:r>
                            <a:rPr kumimoji="1" lang="ko-KR" alt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산케이엔</m:t>
                          </m:r>
                        </m:sub>
                      </m:sSub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=0.76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𝑠𝑖𝑚</m:t>
                          </m:r>
                        </m:e>
                        <m:sub>
                          <m:r>
                            <a:rPr kumimoji="1" lang="ko-KR" alt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백악관</m:t>
                          </m:r>
                        </m:sub>
                      </m:sSub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kumimoji="1" lang="ko-KR" alt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=0.23</m:t>
                      </m:r>
                    </m:oMath>
                  </m:oMathPara>
                </a14:m>
                <a:endParaRPr kumimoji="1" lang="ko-KR" alt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𝑠𝑖𝑚</m:t>
                          </m:r>
                        </m:e>
                        <m:sub>
                          <m:r>
                            <a:rPr kumimoji="1" lang="ko-KR" alt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강화문</m:t>
                          </m:r>
                        </m:sub>
                      </m:sSub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  <m:r>
                        <a:rPr kumimoji="1" lang="en-US" altLang="ko-KR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=0.11+</m:t>
                      </m:r>
                      <m:r>
                        <a:rPr kumimoji="1" lang="en-US" altLang="ko-K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</m:t>
                      </m:r>
                      <m:sSub>
                        <m:sSubPr>
                          <m:ctrlP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ko-KR" alt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𝑠𝑖𝑚</m:t>
                          </m:r>
                        </m:e>
                        <m:sub>
                          <m:r>
                            <a:rPr kumimoji="1" lang="ko-KR" alt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살보궁전</m:t>
                          </m:r>
                        </m:sub>
                      </m:sSub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ko-KR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370B3B6-9B35-882A-F405-5A222777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596" y="5418629"/>
                <a:ext cx="3613229" cy="1454116"/>
              </a:xfrm>
              <a:prstGeom prst="rect">
                <a:avLst/>
              </a:prstGeom>
              <a:blipFill>
                <a:blip r:embed="rId4"/>
                <a:stretch>
                  <a:fillRect b="-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직사각형 81">
            <a:extLst>
              <a:ext uri="{FF2B5EF4-FFF2-40B4-BE49-F238E27FC236}">
                <a16:creationId xmlns:a16="http://schemas.microsoft.com/office/drawing/2014/main" id="{3A94579A-2740-14AF-02DB-E04945388745}"/>
              </a:ext>
            </a:extLst>
          </p:cNvPr>
          <p:cNvSpPr/>
          <p:nvPr/>
        </p:nvSpPr>
        <p:spPr>
          <a:xfrm>
            <a:off x="9542336" y="5467331"/>
            <a:ext cx="635458" cy="25178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C03E49-7E63-0E40-98CF-949FC2CDE4D2}"/>
              </a:ext>
            </a:extLst>
          </p:cNvPr>
          <p:cNvSpPr/>
          <p:nvPr/>
        </p:nvSpPr>
        <p:spPr>
          <a:xfrm>
            <a:off x="9590187" y="6278548"/>
            <a:ext cx="635458" cy="25178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68DE9CF-F276-1E23-F135-6DAFAD818A38}"/>
              </a:ext>
            </a:extLst>
          </p:cNvPr>
          <p:cNvSpPr/>
          <p:nvPr/>
        </p:nvSpPr>
        <p:spPr>
          <a:xfrm>
            <a:off x="10340166" y="5456011"/>
            <a:ext cx="768045" cy="263105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9AD5C7E-8522-89F9-D113-BD644ECCB024}"/>
              </a:ext>
            </a:extLst>
          </p:cNvPr>
          <p:cNvSpPr/>
          <p:nvPr/>
        </p:nvSpPr>
        <p:spPr>
          <a:xfrm>
            <a:off x="9572121" y="5758769"/>
            <a:ext cx="768046" cy="263105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186E820-BB67-4407-BED1-5B0DA94D3577}"/>
              </a:ext>
            </a:extLst>
          </p:cNvPr>
          <p:cNvSpPr/>
          <p:nvPr/>
        </p:nvSpPr>
        <p:spPr>
          <a:xfrm>
            <a:off x="10375272" y="6260232"/>
            <a:ext cx="768045" cy="263105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6624AF08-9F18-4C5A-A711-9CAFF8648B6E}"/>
              </a:ext>
            </a:extLst>
          </p:cNvPr>
          <p:cNvCxnSpPr/>
          <p:nvPr/>
        </p:nvCxnSpPr>
        <p:spPr>
          <a:xfrm>
            <a:off x="3959258" y="3527915"/>
            <a:ext cx="8031637" cy="0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오른쪽 화살표[R] 70">
            <a:extLst>
              <a:ext uri="{FF2B5EF4-FFF2-40B4-BE49-F238E27FC236}">
                <a16:creationId xmlns:a16="http://schemas.microsoft.com/office/drawing/2014/main" id="{DF1D995F-FF1D-27AA-D52E-545F7375C858}"/>
              </a:ext>
            </a:extLst>
          </p:cNvPr>
          <p:cNvSpPr/>
          <p:nvPr/>
        </p:nvSpPr>
        <p:spPr>
          <a:xfrm rot="5400000">
            <a:off x="7574060" y="2686760"/>
            <a:ext cx="726908" cy="177081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6D8003E-D9E0-4297-F0A8-4737A82AFD02}"/>
              </a:ext>
            </a:extLst>
          </p:cNvPr>
          <p:cNvSpPr txBox="1"/>
          <p:nvPr/>
        </p:nvSpPr>
        <p:spPr>
          <a:xfrm>
            <a:off x="7411678" y="3352612"/>
            <a:ext cx="1106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err="1"/>
              <a:t>Rerank</a:t>
            </a:r>
            <a:endParaRPr kumimoji="1" lang="en-US" altLang="ko-KR" dirty="0"/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BE93E9D-1649-5C46-DC63-69A4D00F9931}"/>
              </a:ext>
            </a:extLst>
          </p:cNvPr>
          <p:cNvCxnSpPr>
            <a:cxnSpLocks/>
          </p:cNvCxnSpPr>
          <p:nvPr/>
        </p:nvCxnSpPr>
        <p:spPr>
          <a:xfrm flipV="1">
            <a:off x="3884834" y="136912"/>
            <a:ext cx="0" cy="672108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77FA8F6-18C2-5968-43E6-4DD3D62F6FF0}"/>
              </a:ext>
            </a:extLst>
          </p:cNvPr>
          <p:cNvSpPr/>
          <p:nvPr/>
        </p:nvSpPr>
        <p:spPr>
          <a:xfrm>
            <a:off x="5892558" y="4435632"/>
            <a:ext cx="899158" cy="8991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강화문</a:t>
            </a:r>
            <a:endParaRPr kumimoji="1" lang="ko-KR" altLang="en-US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DEF9212-C8DE-EC3E-4E43-86CC48DA9DBD}"/>
              </a:ext>
            </a:extLst>
          </p:cNvPr>
          <p:cNvSpPr/>
          <p:nvPr/>
        </p:nvSpPr>
        <p:spPr>
          <a:xfrm>
            <a:off x="6987881" y="4441292"/>
            <a:ext cx="899158" cy="8991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/>
              <a:t>산케이엔</a:t>
            </a:r>
            <a:endParaRPr kumimoji="1"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E00FB8-365F-F8B3-9604-DD1A2360B60A}"/>
              </a:ext>
            </a:extLst>
          </p:cNvPr>
          <p:cNvSpPr/>
          <p:nvPr/>
        </p:nvSpPr>
        <p:spPr>
          <a:xfrm>
            <a:off x="8083204" y="4441292"/>
            <a:ext cx="899158" cy="8991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백악관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7301646-522A-EC1B-7590-C56F49625E19}"/>
              </a:ext>
            </a:extLst>
          </p:cNvPr>
          <p:cNvSpPr/>
          <p:nvPr/>
        </p:nvSpPr>
        <p:spPr>
          <a:xfrm>
            <a:off x="9178527" y="4435632"/>
            <a:ext cx="899158" cy="8991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강화문</a:t>
            </a:r>
            <a:endParaRPr kumimoji="1"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EAC4989-BB39-9642-8421-F9D89284AC99}"/>
              </a:ext>
            </a:extLst>
          </p:cNvPr>
          <p:cNvSpPr/>
          <p:nvPr/>
        </p:nvSpPr>
        <p:spPr>
          <a:xfrm>
            <a:off x="10273850" y="4435632"/>
            <a:ext cx="899158" cy="8991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/>
              <a:t>살보궁전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57817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k-Reciprocal Reranking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Proposed</a:t>
            </a:r>
          </a:p>
          <a:p>
            <a:pPr lvl="1"/>
            <a:r>
              <a:rPr kumimoji="1" lang="en-US" altLang="ko-KR" dirty="0"/>
              <a:t>k-reciprocal feature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single vector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encoding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vector comparison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쉽게</a:t>
            </a:r>
            <a:r>
              <a:rPr kumimoji="1" lang="en-US" altLang="ko-KR" dirty="0"/>
              <a:t> reranking </a:t>
            </a:r>
            <a:r>
              <a:rPr kumimoji="1" lang="ko-KR" altLang="en-US" dirty="0"/>
              <a:t>수행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사람 관여 </a:t>
            </a:r>
            <a:r>
              <a:rPr kumimoji="1" lang="en-US" altLang="ko-KR" dirty="0"/>
              <a:t>x, annotated data x, unsupervised way</a:t>
            </a:r>
            <a:r>
              <a:rPr kumimoji="1" lang="ko-KR" altLang="en-US" dirty="0"/>
              <a:t>로 적용가능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Person Re-ID</a:t>
            </a:r>
            <a:r>
              <a:rPr kumimoji="1" lang="ko-KR" altLang="en-US" dirty="0"/>
              <a:t> 성능 향상 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5850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k-Reciprocal Reranking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A551B7-735C-9A58-7E3E-38EBED4AE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dirty="0"/>
                  <a:t>Problem Definition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𝑃𝑟𝑜𝑏𝑒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𝐺𝑎𝑙𝑙𝑒𝑟𝑦</m:t>
                    </m:r>
                  </m:oMath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=1,2,…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kumimoji="1" lang="en-US" altLang="ko-KR" b="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⊺</m:t>
                        </m:r>
                      </m:sup>
                    </m:sSup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dirty="0"/>
              </a:p>
              <a:p>
                <a:pPr lvl="2"/>
                <a:r>
                  <a:rPr kumimoji="1" lang="en-US" altLang="ko-KR" dirty="0"/>
                  <a:t>Original distance, </a:t>
                </a:r>
                <a:r>
                  <a:rPr kumimoji="1" lang="en-US" altLang="ko-KR" dirty="0" err="1"/>
                  <a:t>Mahalanobis</a:t>
                </a:r>
                <a:r>
                  <a:rPr kumimoji="1" lang="en-US" altLang="ko-KR" dirty="0"/>
                  <a:t> distance</a:t>
                </a:r>
              </a:p>
              <a:p>
                <a:r>
                  <a:rPr kumimoji="1" lang="en-US" altLang="ko-KR" dirty="0"/>
                  <a:t>K-reciprocal Nearest Neighbors</a:t>
                </a:r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Sup>
                          <m:sSubSup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kumimoji="1" lang="en-US" altLang="ko-KR" b="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|(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)∧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ℜ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kumimoji="1" lang="en-US" altLang="ko-KR" dirty="0"/>
              </a:p>
              <a:p>
                <a:pPr lvl="2"/>
                <a:r>
                  <a:rPr kumimoji="1" lang="ko-KR" altLang="en-US" dirty="0"/>
                  <a:t>다양한 </a:t>
                </a:r>
                <a:r>
                  <a:rPr kumimoji="1" lang="en-US" altLang="ko-KR" dirty="0"/>
                  <a:t>noise</a:t>
                </a:r>
                <a:r>
                  <a:rPr kumimoji="1" lang="ko-KR" altLang="en-US" dirty="0"/>
                  <a:t>로 인해서 제외됐던 </a:t>
                </a:r>
                <a:r>
                  <a:rPr kumimoji="1" lang="en-US" altLang="ko-KR" dirty="0"/>
                  <a:t>positive sample</a:t>
                </a:r>
                <a:r>
                  <a:rPr kumimoji="1" lang="ko-KR" altLang="en-US" dirty="0"/>
                  <a:t>을 더 포함시킬 수 있는 방법</a:t>
                </a:r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A551B7-735C-9A58-7E3E-38EBED4AE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2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9</a:t>
            </a:fld>
            <a:endParaRPr kumimoji="1"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4C1B39D-A46F-76C0-20FC-C51979B4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760" y="1"/>
            <a:ext cx="5476240" cy="391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70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19835</TotalTime>
  <Words>1630</Words>
  <Application>Microsoft Macintosh PowerPoint</Application>
  <PresentationFormat>와이드스크린</PresentationFormat>
  <Paragraphs>353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Arial</vt:lpstr>
      <vt:lpstr>Calibri</vt:lpstr>
      <vt:lpstr>Calibri Light</vt:lpstr>
      <vt:lpstr>Cambria Math</vt:lpstr>
      <vt:lpstr>Office 테마</vt:lpstr>
      <vt:lpstr>2nd Place Solution to Google Landmark Retrieval 2021</vt:lpstr>
      <vt:lpstr>목차</vt:lpstr>
      <vt:lpstr>Introduction</vt:lpstr>
      <vt:lpstr>Method</vt:lpstr>
      <vt:lpstr>Method</vt:lpstr>
      <vt:lpstr>Method</vt:lpstr>
      <vt:lpstr>Method</vt:lpstr>
      <vt:lpstr>k-Reciprocal Reranking</vt:lpstr>
      <vt:lpstr>k-Reciprocal Reranking</vt:lpstr>
      <vt:lpstr>k-Reciprocal Reranking</vt:lpstr>
      <vt:lpstr>k-Reciprocal Reranking</vt:lpstr>
      <vt:lpstr>k-Reciprocal Reranking</vt:lpstr>
      <vt:lpstr>k-Reciprocal Reranking</vt:lpstr>
      <vt:lpstr>k-Reciprocal Reranking</vt:lpstr>
      <vt:lpstr>Other techniques</vt:lpstr>
      <vt:lpstr>Other techniques</vt:lpstr>
      <vt:lpstr>Other techniques</vt:lpstr>
      <vt:lpstr>Other techniques</vt:lpstr>
      <vt:lpstr>Other techniques</vt:lpstr>
      <vt:lpstr>참고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YOLOv7: Trainable bag-of-freebies sets  new state-of-the-art for real-time object detectors</dc:title>
  <dc:creator>김 문업</dc:creator>
  <cp:lastModifiedBy>김 문업</cp:lastModifiedBy>
  <cp:revision>51</cp:revision>
  <dcterms:created xsi:type="dcterms:W3CDTF">2022-08-02T03:32:28Z</dcterms:created>
  <dcterms:modified xsi:type="dcterms:W3CDTF">2022-11-09T04:52:14Z</dcterms:modified>
</cp:coreProperties>
</file>